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9" r:id="rId2"/>
    <p:sldId id="420" r:id="rId3"/>
    <p:sldId id="281" r:id="rId4"/>
    <p:sldId id="286" r:id="rId5"/>
    <p:sldId id="392" r:id="rId6"/>
    <p:sldId id="285" r:id="rId7"/>
    <p:sldId id="287" r:id="rId8"/>
    <p:sldId id="289" r:id="rId9"/>
    <p:sldId id="305" r:id="rId10"/>
    <p:sldId id="290" r:id="rId11"/>
    <p:sldId id="307" r:id="rId12"/>
    <p:sldId id="291" r:id="rId13"/>
    <p:sldId id="421" r:id="rId14"/>
    <p:sldId id="391" r:id="rId15"/>
    <p:sldId id="436" r:id="rId16"/>
    <p:sldId id="422" r:id="rId17"/>
    <p:sldId id="431" r:id="rId18"/>
    <p:sldId id="302" r:id="rId19"/>
    <p:sldId id="399" r:id="rId20"/>
    <p:sldId id="308" r:id="rId21"/>
    <p:sldId id="410" r:id="rId22"/>
    <p:sldId id="398" r:id="rId23"/>
    <p:sldId id="425" r:id="rId24"/>
    <p:sldId id="375" r:id="rId25"/>
    <p:sldId id="341" r:id="rId26"/>
    <p:sldId id="379" r:id="rId27"/>
    <p:sldId id="367" r:id="rId28"/>
    <p:sldId id="412" r:id="rId29"/>
    <p:sldId id="423" r:id="rId30"/>
    <p:sldId id="434" r:id="rId31"/>
    <p:sldId id="323" r:id="rId32"/>
    <p:sldId id="432" r:id="rId33"/>
    <p:sldId id="428" r:id="rId34"/>
    <p:sldId id="435" r:id="rId35"/>
    <p:sldId id="400" r:id="rId36"/>
    <p:sldId id="433" r:id="rId37"/>
    <p:sldId id="358" r:id="rId38"/>
    <p:sldId id="372" r:id="rId39"/>
    <p:sldId id="368"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p:scale>
          <a:sx n="76" d="100"/>
          <a:sy n="76" d="100"/>
        </p:scale>
        <p:origin x="-1188"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CEEDE-9AF4-44E5-B9A6-6F7AF0D9128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982DEEC3-47B3-4B38-9FCD-0EF5570A23FB}">
      <dgm:prSet phldrT="[Metin]"/>
      <dgm:spPr>
        <a:solidFill>
          <a:srgbClr val="C00000"/>
        </a:solidFill>
      </dgm:spPr>
      <dgm:t>
        <a:bodyPr/>
        <a:lstStyle/>
        <a:p>
          <a:r>
            <a:rPr lang="tr-TR" baseline="0" dirty="0" smtClean="0">
              <a:solidFill>
                <a:sysClr val="windowText" lastClr="000000"/>
              </a:solidFill>
            </a:rPr>
            <a:t>A HEMŞİRESİ</a:t>
          </a:r>
        </a:p>
        <a:p>
          <a:r>
            <a:rPr lang="tr-TR" baseline="0" dirty="0" smtClean="0">
              <a:solidFill>
                <a:sysClr val="windowText" lastClr="000000"/>
              </a:solidFill>
            </a:rPr>
            <a:t>DAHİLİYE SERVİSİ</a:t>
          </a:r>
          <a:endParaRPr lang="tr-TR" baseline="0" dirty="0">
            <a:solidFill>
              <a:sysClr val="windowText" lastClr="000000"/>
            </a:solidFill>
          </a:endParaRPr>
        </a:p>
      </dgm:t>
    </dgm:pt>
    <dgm:pt modelId="{059C4324-BE57-4035-9F50-F8CF4225822D}" type="parTrans" cxnId="{3CE997B3-C8B8-4E90-8037-F79E3DCB2E96}">
      <dgm:prSet/>
      <dgm:spPr/>
      <dgm:t>
        <a:bodyPr/>
        <a:lstStyle/>
        <a:p>
          <a:endParaRPr lang="tr-TR"/>
        </a:p>
      </dgm:t>
    </dgm:pt>
    <dgm:pt modelId="{A802DCDF-6AEC-4870-86C7-89EC69B54C6F}" type="sibTrans" cxnId="{3CE997B3-C8B8-4E90-8037-F79E3DCB2E96}">
      <dgm:prSet/>
      <dgm:spPr/>
      <dgm:t>
        <a:bodyPr/>
        <a:lstStyle/>
        <a:p>
          <a:endParaRPr lang="tr-TR"/>
        </a:p>
      </dgm:t>
    </dgm:pt>
    <dgm:pt modelId="{1FB0B7E5-F612-4269-AB49-079596F7D647}">
      <dgm:prSet phldrT="[Metin]"/>
      <dgm:spPr>
        <a:solidFill>
          <a:srgbClr val="00B050"/>
        </a:solidFill>
      </dgm:spPr>
      <dgm:t>
        <a:bodyPr/>
        <a:lstStyle/>
        <a:p>
          <a:r>
            <a:rPr lang="tr-TR" baseline="0" dirty="0" smtClean="0">
              <a:solidFill>
                <a:sysClr val="windowText" lastClr="000000"/>
              </a:solidFill>
            </a:rPr>
            <a:t>A HEMŞİRESİ</a:t>
          </a:r>
        </a:p>
        <a:p>
          <a:r>
            <a:rPr lang="tr-TR" baseline="0" dirty="0" smtClean="0">
              <a:solidFill>
                <a:sysClr val="windowText" lastClr="000000"/>
              </a:solidFill>
            </a:rPr>
            <a:t>HARİCİYE SERVİSİ</a:t>
          </a:r>
          <a:endParaRPr lang="tr-TR" baseline="0" dirty="0">
            <a:solidFill>
              <a:sysClr val="windowText" lastClr="000000"/>
            </a:solidFill>
          </a:endParaRPr>
        </a:p>
      </dgm:t>
    </dgm:pt>
    <dgm:pt modelId="{A323A620-4CE8-4844-B893-8F0A9F8432E3}" type="parTrans" cxnId="{027B1B18-9365-4D87-AF31-C4C09E4C9295}">
      <dgm:prSet/>
      <dgm:spPr/>
      <dgm:t>
        <a:bodyPr/>
        <a:lstStyle/>
        <a:p>
          <a:endParaRPr lang="tr-TR"/>
        </a:p>
      </dgm:t>
    </dgm:pt>
    <dgm:pt modelId="{43031649-7D9E-4054-907E-705EABD6FE3A}" type="sibTrans" cxnId="{027B1B18-9365-4D87-AF31-C4C09E4C9295}">
      <dgm:prSet/>
      <dgm:spPr/>
      <dgm:t>
        <a:bodyPr/>
        <a:lstStyle/>
        <a:p>
          <a:endParaRPr lang="tr-TR"/>
        </a:p>
      </dgm:t>
    </dgm:pt>
    <dgm:pt modelId="{0D1146B0-B887-4F9C-8ED2-47B91918E2B0}">
      <dgm:prSet phldrT="[Metin]"/>
      <dgm:spPr>
        <a:solidFill>
          <a:srgbClr val="FFC000"/>
        </a:solidFill>
      </dgm:spPr>
      <dgm:t>
        <a:bodyPr/>
        <a:lstStyle/>
        <a:p>
          <a:r>
            <a:rPr lang="tr-TR" baseline="0" dirty="0" smtClean="0">
              <a:solidFill>
                <a:sysClr val="windowText" lastClr="000000"/>
              </a:solidFill>
            </a:rPr>
            <a:t>A HEMŞİRESİ</a:t>
          </a:r>
        </a:p>
        <a:p>
          <a:r>
            <a:rPr lang="tr-TR" baseline="0" dirty="0" smtClean="0">
              <a:solidFill>
                <a:sysClr val="windowText" lastClr="000000"/>
              </a:solidFill>
            </a:rPr>
            <a:t>NÖROLOJİ SERVİSİ</a:t>
          </a:r>
          <a:endParaRPr lang="tr-TR" baseline="0" dirty="0">
            <a:solidFill>
              <a:sysClr val="windowText" lastClr="000000"/>
            </a:solidFill>
          </a:endParaRPr>
        </a:p>
      </dgm:t>
    </dgm:pt>
    <dgm:pt modelId="{1C32D5F4-3371-4C3F-83FA-EE20D6DDE68B}" type="parTrans" cxnId="{A745D4AE-29F2-4003-A680-586CA57F8874}">
      <dgm:prSet/>
      <dgm:spPr/>
      <dgm:t>
        <a:bodyPr/>
        <a:lstStyle/>
        <a:p>
          <a:endParaRPr lang="tr-TR"/>
        </a:p>
      </dgm:t>
    </dgm:pt>
    <dgm:pt modelId="{6A82A355-CCD5-48D1-8EC7-188F9DC7C513}" type="sibTrans" cxnId="{A745D4AE-29F2-4003-A680-586CA57F8874}">
      <dgm:prSet/>
      <dgm:spPr/>
      <dgm:t>
        <a:bodyPr/>
        <a:lstStyle/>
        <a:p>
          <a:endParaRPr lang="tr-TR"/>
        </a:p>
      </dgm:t>
    </dgm:pt>
    <dgm:pt modelId="{2103D377-FF84-40D8-9004-B86BCE22775F}">
      <dgm:prSet phldrT="[Metin]"/>
      <dgm:spPr>
        <a:solidFill>
          <a:srgbClr val="00B0F0"/>
        </a:solidFill>
      </dgm:spPr>
      <dgm:t>
        <a:bodyPr/>
        <a:lstStyle/>
        <a:p>
          <a:r>
            <a:rPr lang="tr-TR" baseline="0" dirty="0" smtClean="0">
              <a:solidFill>
                <a:sysClr val="windowText" lastClr="000000"/>
              </a:solidFill>
            </a:rPr>
            <a:t>A HEMŞİRESİ</a:t>
          </a:r>
        </a:p>
        <a:p>
          <a:r>
            <a:rPr lang="tr-TR" baseline="0" dirty="0" smtClean="0">
              <a:solidFill>
                <a:sysClr val="windowText" lastClr="000000"/>
              </a:solidFill>
            </a:rPr>
            <a:t>ÜROLOJİ SERVİSİ</a:t>
          </a:r>
          <a:endParaRPr lang="tr-TR" baseline="0" dirty="0">
            <a:solidFill>
              <a:sysClr val="windowText" lastClr="000000"/>
            </a:solidFill>
          </a:endParaRPr>
        </a:p>
      </dgm:t>
    </dgm:pt>
    <dgm:pt modelId="{7016C13C-889D-403C-8029-A856056C7C00}" type="parTrans" cxnId="{0E4C91A0-995B-431A-88E3-4C2A552BEDCC}">
      <dgm:prSet/>
      <dgm:spPr/>
      <dgm:t>
        <a:bodyPr/>
        <a:lstStyle/>
        <a:p>
          <a:endParaRPr lang="tr-TR"/>
        </a:p>
      </dgm:t>
    </dgm:pt>
    <dgm:pt modelId="{09829C58-A71C-4D84-B6A2-10C25EDA61C9}" type="sibTrans" cxnId="{0E4C91A0-995B-431A-88E3-4C2A552BEDCC}">
      <dgm:prSet/>
      <dgm:spPr/>
      <dgm:t>
        <a:bodyPr/>
        <a:lstStyle/>
        <a:p>
          <a:endParaRPr lang="tr-TR"/>
        </a:p>
      </dgm:t>
    </dgm:pt>
    <dgm:pt modelId="{CAD296A8-4E45-4CA7-99F2-DB8FFE9E1B83}">
      <dgm:prSet phldrT="[Metin]"/>
      <dgm:spPr>
        <a:solidFill>
          <a:schemeClr val="accent6">
            <a:lumMod val="75000"/>
          </a:schemeClr>
        </a:solidFill>
      </dgm:spPr>
      <dgm:t>
        <a:bodyPr/>
        <a:lstStyle/>
        <a:p>
          <a:r>
            <a:rPr lang="tr-TR" baseline="0" dirty="0" smtClean="0">
              <a:solidFill>
                <a:sysClr val="windowText" lastClr="000000"/>
              </a:solidFill>
            </a:rPr>
            <a:t>A HEMŞİRESİ ÇOCUK SERVİSİ</a:t>
          </a:r>
          <a:endParaRPr lang="tr-TR" baseline="0" dirty="0">
            <a:solidFill>
              <a:sysClr val="windowText" lastClr="000000"/>
            </a:solidFill>
          </a:endParaRPr>
        </a:p>
      </dgm:t>
    </dgm:pt>
    <dgm:pt modelId="{A19A0CFE-73D7-42E4-8E03-AB8D9338AF15}" type="parTrans" cxnId="{4202AE9E-E254-4AC6-9769-F7B9D620F97E}">
      <dgm:prSet/>
      <dgm:spPr/>
      <dgm:t>
        <a:bodyPr/>
        <a:lstStyle/>
        <a:p>
          <a:endParaRPr lang="tr-TR"/>
        </a:p>
      </dgm:t>
    </dgm:pt>
    <dgm:pt modelId="{59D044DD-0FBF-43BF-9A32-EA2071C32A8F}" type="sibTrans" cxnId="{4202AE9E-E254-4AC6-9769-F7B9D620F97E}">
      <dgm:prSet/>
      <dgm:spPr/>
      <dgm:t>
        <a:bodyPr/>
        <a:lstStyle/>
        <a:p>
          <a:endParaRPr lang="tr-TR"/>
        </a:p>
      </dgm:t>
    </dgm:pt>
    <dgm:pt modelId="{95BC62BE-C2F4-4BBC-A3DC-931B2A764BF3}" type="pres">
      <dgm:prSet presAssocID="{CD3CEEDE-9AF4-44E5-B9A6-6F7AF0D91289}" presName="cycle" presStyleCnt="0">
        <dgm:presLayoutVars>
          <dgm:dir/>
          <dgm:resizeHandles val="exact"/>
        </dgm:presLayoutVars>
      </dgm:prSet>
      <dgm:spPr/>
      <dgm:t>
        <a:bodyPr/>
        <a:lstStyle/>
        <a:p>
          <a:endParaRPr lang="tr-TR"/>
        </a:p>
      </dgm:t>
    </dgm:pt>
    <dgm:pt modelId="{3DD0FFA0-57C5-4391-9422-FE506D6E2E80}" type="pres">
      <dgm:prSet presAssocID="{982DEEC3-47B3-4B38-9FCD-0EF5570A23FB}" presName="node" presStyleLbl="node1" presStyleIdx="0" presStyleCnt="5">
        <dgm:presLayoutVars>
          <dgm:bulletEnabled val="1"/>
        </dgm:presLayoutVars>
      </dgm:prSet>
      <dgm:spPr/>
      <dgm:t>
        <a:bodyPr/>
        <a:lstStyle/>
        <a:p>
          <a:endParaRPr lang="tr-TR"/>
        </a:p>
      </dgm:t>
    </dgm:pt>
    <dgm:pt modelId="{0D7D83BE-A13A-4CC5-8996-9E0877AE386D}" type="pres">
      <dgm:prSet presAssocID="{982DEEC3-47B3-4B38-9FCD-0EF5570A23FB}" presName="spNode" presStyleCnt="0"/>
      <dgm:spPr/>
    </dgm:pt>
    <dgm:pt modelId="{006889DF-47C3-446C-8BBB-14B994B4B215}" type="pres">
      <dgm:prSet presAssocID="{A802DCDF-6AEC-4870-86C7-89EC69B54C6F}" presName="sibTrans" presStyleLbl="sibTrans1D1" presStyleIdx="0" presStyleCnt="5"/>
      <dgm:spPr/>
      <dgm:t>
        <a:bodyPr/>
        <a:lstStyle/>
        <a:p>
          <a:endParaRPr lang="tr-TR"/>
        </a:p>
      </dgm:t>
    </dgm:pt>
    <dgm:pt modelId="{FDD357C1-203B-49ED-80B5-ED8A4CB413DB}" type="pres">
      <dgm:prSet presAssocID="{1FB0B7E5-F612-4269-AB49-079596F7D647}" presName="node" presStyleLbl="node1" presStyleIdx="1" presStyleCnt="5">
        <dgm:presLayoutVars>
          <dgm:bulletEnabled val="1"/>
        </dgm:presLayoutVars>
      </dgm:prSet>
      <dgm:spPr/>
      <dgm:t>
        <a:bodyPr/>
        <a:lstStyle/>
        <a:p>
          <a:endParaRPr lang="tr-TR"/>
        </a:p>
      </dgm:t>
    </dgm:pt>
    <dgm:pt modelId="{B0512DE1-EEB8-4EEE-8E4B-9F2B5133A3E8}" type="pres">
      <dgm:prSet presAssocID="{1FB0B7E5-F612-4269-AB49-079596F7D647}" presName="spNode" presStyleCnt="0"/>
      <dgm:spPr/>
    </dgm:pt>
    <dgm:pt modelId="{35CB996B-9A60-4985-9526-F30BD6652120}" type="pres">
      <dgm:prSet presAssocID="{43031649-7D9E-4054-907E-705EABD6FE3A}" presName="sibTrans" presStyleLbl="sibTrans1D1" presStyleIdx="1" presStyleCnt="5"/>
      <dgm:spPr/>
      <dgm:t>
        <a:bodyPr/>
        <a:lstStyle/>
        <a:p>
          <a:endParaRPr lang="tr-TR"/>
        </a:p>
      </dgm:t>
    </dgm:pt>
    <dgm:pt modelId="{9BDCC8F6-87FF-48C9-A3F0-D530F470F778}" type="pres">
      <dgm:prSet presAssocID="{0D1146B0-B887-4F9C-8ED2-47B91918E2B0}" presName="node" presStyleLbl="node1" presStyleIdx="2" presStyleCnt="5">
        <dgm:presLayoutVars>
          <dgm:bulletEnabled val="1"/>
        </dgm:presLayoutVars>
      </dgm:prSet>
      <dgm:spPr/>
      <dgm:t>
        <a:bodyPr/>
        <a:lstStyle/>
        <a:p>
          <a:endParaRPr lang="tr-TR"/>
        </a:p>
      </dgm:t>
    </dgm:pt>
    <dgm:pt modelId="{9EDA1607-78E1-4FDE-9CC6-D1CA2E7F1A5A}" type="pres">
      <dgm:prSet presAssocID="{0D1146B0-B887-4F9C-8ED2-47B91918E2B0}" presName="spNode" presStyleCnt="0"/>
      <dgm:spPr/>
    </dgm:pt>
    <dgm:pt modelId="{E0894F5D-12CE-49D2-8983-2D33937CEE78}" type="pres">
      <dgm:prSet presAssocID="{6A82A355-CCD5-48D1-8EC7-188F9DC7C513}" presName="sibTrans" presStyleLbl="sibTrans1D1" presStyleIdx="2" presStyleCnt="5"/>
      <dgm:spPr/>
      <dgm:t>
        <a:bodyPr/>
        <a:lstStyle/>
        <a:p>
          <a:endParaRPr lang="tr-TR"/>
        </a:p>
      </dgm:t>
    </dgm:pt>
    <dgm:pt modelId="{3A5FBBE9-20C4-46EF-BAA5-3D00AB0A4DB9}" type="pres">
      <dgm:prSet presAssocID="{2103D377-FF84-40D8-9004-B86BCE22775F}" presName="node" presStyleLbl="node1" presStyleIdx="3" presStyleCnt="5">
        <dgm:presLayoutVars>
          <dgm:bulletEnabled val="1"/>
        </dgm:presLayoutVars>
      </dgm:prSet>
      <dgm:spPr/>
      <dgm:t>
        <a:bodyPr/>
        <a:lstStyle/>
        <a:p>
          <a:endParaRPr lang="tr-TR"/>
        </a:p>
      </dgm:t>
    </dgm:pt>
    <dgm:pt modelId="{CCD0B121-EDF4-44C5-8DC3-7E998501A195}" type="pres">
      <dgm:prSet presAssocID="{2103D377-FF84-40D8-9004-B86BCE22775F}" presName="spNode" presStyleCnt="0"/>
      <dgm:spPr/>
    </dgm:pt>
    <dgm:pt modelId="{F766F302-857F-49D3-AAD0-715B6A91CA87}" type="pres">
      <dgm:prSet presAssocID="{09829C58-A71C-4D84-B6A2-10C25EDA61C9}" presName="sibTrans" presStyleLbl="sibTrans1D1" presStyleIdx="3" presStyleCnt="5"/>
      <dgm:spPr/>
      <dgm:t>
        <a:bodyPr/>
        <a:lstStyle/>
        <a:p>
          <a:endParaRPr lang="tr-TR"/>
        </a:p>
      </dgm:t>
    </dgm:pt>
    <dgm:pt modelId="{A1B35786-2FD2-4394-A84D-4303A8A46B95}" type="pres">
      <dgm:prSet presAssocID="{CAD296A8-4E45-4CA7-99F2-DB8FFE9E1B83}" presName="node" presStyleLbl="node1" presStyleIdx="4" presStyleCnt="5">
        <dgm:presLayoutVars>
          <dgm:bulletEnabled val="1"/>
        </dgm:presLayoutVars>
      </dgm:prSet>
      <dgm:spPr/>
      <dgm:t>
        <a:bodyPr/>
        <a:lstStyle/>
        <a:p>
          <a:endParaRPr lang="tr-TR"/>
        </a:p>
      </dgm:t>
    </dgm:pt>
    <dgm:pt modelId="{472521EF-5B99-448C-BAAF-641FCEA4F3E2}" type="pres">
      <dgm:prSet presAssocID="{CAD296A8-4E45-4CA7-99F2-DB8FFE9E1B83}" presName="spNode" presStyleCnt="0"/>
      <dgm:spPr/>
    </dgm:pt>
    <dgm:pt modelId="{ED30A5CF-F247-461E-B2D6-34BC521665D2}" type="pres">
      <dgm:prSet presAssocID="{59D044DD-0FBF-43BF-9A32-EA2071C32A8F}" presName="sibTrans" presStyleLbl="sibTrans1D1" presStyleIdx="4" presStyleCnt="5"/>
      <dgm:spPr/>
      <dgm:t>
        <a:bodyPr/>
        <a:lstStyle/>
        <a:p>
          <a:endParaRPr lang="tr-TR"/>
        </a:p>
      </dgm:t>
    </dgm:pt>
  </dgm:ptLst>
  <dgm:cxnLst>
    <dgm:cxn modelId="{14D735DF-B0FE-4436-91D9-B7F21946A6D5}" type="presOf" srcId="{1FB0B7E5-F612-4269-AB49-079596F7D647}" destId="{FDD357C1-203B-49ED-80B5-ED8A4CB413DB}" srcOrd="0" destOrd="0" presId="urn:microsoft.com/office/officeart/2005/8/layout/cycle5"/>
    <dgm:cxn modelId="{168CE801-4050-4107-9DFD-5B9BD18FEA30}" type="presOf" srcId="{43031649-7D9E-4054-907E-705EABD6FE3A}" destId="{35CB996B-9A60-4985-9526-F30BD6652120}" srcOrd="0" destOrd="0" presId="urn:microsoft.com/office/officeart/2005/8/layout/cycle5"/>
    <dgm:cxn modelId="{80893677-518E-4E62-914B-64048DA235FB}" type="presOf" srcId="{CAD296A8-4E45-4CA7-99F2-DB8FFE9E1B83}" destId="{A1B35786-2FD2-4394-A84D-4303A8A46B95}" srcOrd="0" destOrd="0" presId="urn:microsoft.com/office/officeart/2005/8/layout/cycle5"/>
    <dgm:cxn modelId="{9F9930FB-5A60-42EE-A30E-97C485512A02}" type="presOf" srcId="{982DEEC3-47B3-4B38-9FCD-0EF5570A23FB}" destId="{3DD0FFA0-57C5-4391-9422-FE506D6E2E80}" srcOrd="0" destOrd="0" presId="urn:microsoft.com/office/officeart/2005/8/layout/cycle5"/>
    <dgm:cxn modelId="{1FB53CD8-1A8A-4037-A70D-DB6F4179F228}" type="presOf" srcId="{0D1146B0-B887-4F9C-8ED2-47B91918E2B0}" destId="{9BDCC8F6-87FF-48C9-A3F0-D530F470F778}" srcOrd="0" destOrd="0" presId="urn:microsoft.com/office/officeart/2005/8/layout/cycle5"/>
    <dgm:cxn modelId="{50400211-71B9-4AD8-893B-AE8008FAF89B}" type="presOf" srcId="{6A82A355-CCD5-48D1-8EC7-188F9DC7C513}" destId="{E0894F5D-12CE-49D2-8983-2D33937CEE78}" srcOrd="0" destOrd="0" presId="urn:microsoft.com/office/officeart/2005/8/layout/cycle5"/>
    <dgm:cxn modelId="{027B1B18-9365-4D87-AF31-C4C09E4C9295}" srcId="{CD3CEEDE-9AF4-44E5-B9A6-6F7AF0D91289}" destId="{1FB0B7E5-F612-4269-AB49-079596F7D647}" srcOrd="1" destOrd="0" parTransId="{A323A620-4CE8-4844-B893-8F0A9F8432E3}" sibTransId="{43031649-7D9E-4054-907E-705EABD6FE3A}"/>
    <dgm:cxn modelId="{ACB5A082-826E-4C0C-9C98-9B4F091857E5}" type="presOf" srcId="{59D044DD-0FBF-43BF-9A32-EA2071C32A8F}" destId="{ED30A5CF-F247-461E-B2D6-34BC521665D2}" srcOrd="0" destOrd="0" presId="urn:microsoft.com/office/officeart/2005/8/layout/cycle5"/>
    <dgm:cxn modelId="{0E4C91A0-995B-431A-88E3-4C2A552BEDCC}" srcId="{CD3CEEDE-9AF4-44E5-B9A6-6F7AF0D91289}" destId="{2103D377-FF84-40D8-9004-B86BCE22775F}" srcOrd="3" destOrd="0" parTransId="{7016C13C-889D-403C-8029-A856056C7C00}" sibTransId="{09829C58-A71C-4D84-B6A2-10C25EDA61C9}"/>
    <dgm:cxn modelId="{4202AE9E-E254-4AC6-9769-F7B9D620F97E}" srcId="{CD3CEEDE-9AF4-44E5-B9A6-6F7AF0D91289}" destId="{CAD296A8-4E45-4CA7-99F2-DB8FFE9E1B83}" srcOrd="4" destOrd="0" parTransId="{A19A0CFE-73D7-42E4-8E03-AB8D9338AF15}" sibTransId="{59D044DD-0FBF-43BF-9A32-EA2071C32A8F}"/>
    <dgm:cxn modelId="{A745D4AE-29F2-4003-A680-586CA57F8874}" srcId="{CD3CEEDE-9AF4-44E5-B9A6-6F7AF0D91289}" destId="{0D1146B0-B887-4F9C-8ED2-47B91918E2B0}" srcOrd="2" destOrd="0" parTransId="{1C32D5F4-3371-4C3F-83FA-EE20D6DDE68B}" sibTransId="{6A82A355-CCD5-48D1-8EC7-188F9DC7C513}"/>
    <dgm:cxn modelId="{D4840125-DD56-476C-9C1C-3946C5F9145D}" type="presOf" srcId="{CD3CEEDE-9AF4-44E5-B9A6-6F7AF0D91289}" destId="{95BC62BE-C2F4-4BBC-A3DC-931B2A764BF3}" srcOrd="0" destOrd="0" presId="urn:microsoft.com/office/officeart/2005/8/layout/cycle5"/>
    <dgm:cxn modelId="{3CE997B3-C8B8-4E90-8037-F79E3DCB2E96}" srcId="{CD3CEEDE-9AF4-44E5-B9A6-6F7AF0D91289}" destId="{982DEEC3-47B3-4B38-9FCD-0EF5570A23FB}" srcOrd="0" destOrd="0" parTransId="{059C4324-BE57-4035-9F50-F8CF4225822D}" sibTransId="{A802DCDF-6AEC-4870-86C7-89EC69B54C6F}"/>
    <dgm:cxn modelId="{A37B5D51-E1CC-40B9-8E7D-D9075E9EE254}" type="presOf" srcId="{09829C58-A71C-4D84-B6A2-10C25EDA61C9}" destId="{F766F302-857F-49D3-AAD0-715B6A91CA87}" srcOrd="0" destOrd="0" presId="urn:microsoft.com/office/officeart/2005/8/layout/cycle5"/>
    <dgm:cxn modelId="{4CF71CDF-5AF5-4A8A-9B3B-1222B2DD30A6}" type="presOf" srcId="{A802DCDF-6AEC-4870-86C7-89EC69B54C6F}" destId="{006889DF-47C3-446C-8BBB-14B994B4B215}" srcOrd="0" destOrd="0" presId="urn:microsoft.com/office/officeart/2005/8/layout/cycle5"/>
    <dgm:cxn modelId="{8165BAAE-7E65-482C-8A8D-C00B464C7434}" type="presOf" srcId="{2103D377-FF84-40D8-9004-B86BCE22775F}" destId="{3A5FBBE9-20C4-46EF-BAA5-3D00AB0A4DB9}" srcOrd="0" destOrd="0" presId="urn:microsoft.com/office/officeart/2005/8/layout/cycle5"/>
    <dgm:cxn modelId="{A6704A22-2C15-412D-A195-706C091BF517}" type="presParOf" srcId="{95BC62BE-C2F4-4BBC-A3DC-931B2A764BF3}" destId="{3DD0FFA0-57C5-4391-9422-FE506D6E2E80}" srcOrd="0" destOrd="0" presId="urn:microsoft.com/office/officeart/2005/8/layout/cycle5"/>
    <dgm:cxn modelId="{A44B9F3B-CB6A-469D-87BC-F4D27175C8AC}" type="presParOf" srcId="{95BC62BE-C2F4-4BBC-A3DC-931B2A764BF3}" destId="{0D7D83BE-A13A-4CC5-8996-9E0877AE386D}" srcOrd="1" destOrd="0" presId="urn:microsoft.com/office/officeart/2005/8/layout/cycle5"/>
    <dgm:cxn modelId="{1C95C071-8287-4BE6-AED2-218F01489A3A}" type="presParOf" srcId="{95BC62BE-C2F4-4BBC-A3DC-931B2A764BF3}" destId="{006889DF-47C3-446C-8BBB-14B994B4B215}" srcOrd="2" destOrd="0" presId="urn:microsoft.com/office/officeart/2005/8/layout/cycle5"/>
    <dgm:cxn modelId="{B3841B04-4DAB-4D57-90B0-FD44DBD7617E}" type="presParOf" srcId="{95BC62BE-C2F4-4BBC-A3DC-931B2A764BF3}" destId="{FDD357C1-203B-49ED-80B5-ED8A4CB413DB}" srcOrd="3" destOrd="0" presId="urn:microsoft.com/office/officeart/2005/8/layout/cycle5"/>
    <dgm:cxn modelId="{705D3F0B-DA4A-4AC5-BB37-054FAF5372FD}" type="presParOf" srcId="{95BC62BE-C2F4-4BBC-A3DC-931B2A764BF3}" destId="{B0512DE1-EEB8-4EEE-8E4B-9F2B5133A3E8}" srcOrd="4" destOrd="0" presId="urn:microsoft.com/office/officeart/2005/8/layout/cycle5"/>
    <dgm:cxn modelId="{D95149B4-F775-40F8-BFBC-9506DCB8DC50}" type="presParOf" srcId="{95BC62BE-C2F4-4BBC-A3DC-931B2A764BF3}" destId="{35CB996B-9A60-4985-9526-F30BD6652120}" srcOrd="5" destOrd="0" presId="urn:microsoft.com/office/officeart/2005/8/layout/cycle5"/>
    <dgm:cxn modelId="{9299AFA5-E940-4965-B297-4B07E1B3BDAB}" type="presParOf" srcId="{95BC62BE-C2F4-4BBC-A3DC-931B2A764BF3}" destId="{9BDCC8F6-87FF-48C9-A3F0-D530F470F778}" srcOrd="6" destOrd="0" presId="urn:microsoft.com/office/officeart/2005/8/layout/cycle5"/>
    <dgm:cxn modelId="{17221DAB-319B-472A-87C8-B5AD9A919161}" type="presParOf" srcId="{95BC62BE-C2F4-4BBC-A3DC-931B2A764BF3}" destId="{9EDA1607-78E1-4FDE-9CC6-D1CA2E7F1A5A}" srcOrd="7" destOrd="0" presId="urn:microsoft.com/office/officeart/2005/8/layout/cycle5"/>
    <dgm:cxn modelId="{10E17860-FED3-4CA9-984E-ADC16BB0E201}" type="presParOf" srcId="{95BC62BE-C2F4-4BBC-A3DC-931B2A764BF3}" destId="{E0894F5D-12CE-49D2-8983-2D33937CEE78}" srcOrd="8" destOrd="0" presId="urn:microsoft.com/office/officeart/2005/8/layout/cycle5"/>
    <dgm:cxn modelId="{F3B925C8-8884-43D6-9BB4-E9A0E550A032}" type="presParOf" srcId="{95BC62BE-C2F4-4BBC-A3DC-931B2A764BF3}" destId="{3A5FBBE9-20C4-46EF-BAA5-3D00AB0A4DB9}" srcOrd="9" destOrd="0" presId="urn:microsoft.com/office/officeart/2005/8/layout/cycle5"/>
    <dgm:cxn modelId="{A2CF15BB-0A7A-489A-844E-30DA84B35FD6}" type="presParOf" srcId="{95BC62BE-C2F4-4BBC-A3DC-931B2A764BF3}" destId="{CCD0B121-EDF4-44C5-8DC3-7E998501A195}" srcOrd="10" destOrd="0" presId="urn:microsoft.com/office/officeart/2005/8/layout/cycle5"/>
    <dgm:cxn modelId="{4AE0B728-AAF5-4C2A-9057-0B3F820C2FFF}" type="presParOf" srcId="{95BC62BE-C2F4-4BBC-A3DC-931B2A764BF3}" destId="{F766F302-857F-49D3-AAD0-715B6A91CA87}" srcOrd="11" destOrd="0" presId="urn:microsoft.com/office/officeart/2005/8/layout/cycle5"/>
    <dgm:cxn modelId="{70D5C409-A70B-43FD-9ACE-E2276F8E8620}" type="presParOf" srcId="{95BC62BE-C2F4-4BBC-A3DC-931B2A764BF3}" destId="{A1B35786-2FD2-4394-A84D-4303A8A46B95}" srcOrd="12" destOrd="0" presId="urn:microsoft.com/office/officeart/2005/8/layout/cycle5"/>
    <dgm:cxn modelId="{9CBBB754-CD38-447A-99F0-6258837ABDEA}" type="presParOf" srcId="{95BC62BE-C2F4-4BBC-A3DC-931B2A764BF3}" destId="{472521EF-5B99-448C-BAAF-641FCEA4F3E2}" srcOrd="13" destOrd="0" presId="urn:microsoft.com/office/officeart/2005/8/layout/cycle5"/>
    <dgm:cxn modelId="{374A123B-BA23-49E0-A898-7FA0D0A32691}" type="presParOf" srcId="{95BC62BE-C2F4-4BBC-A3DC-931B2A764BF3}" destId="{ED30A5CF-F247-461E-B2D6-34BC521665D2}"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4F33F6-C2DA-403C-8768-87AB590F14E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89376A38-AF4F-4D84-AED8-7CAF4B5128E4}">
      <dgm:prSet phldrT="[Metin]"/>
      <dgm:spPr>
        <a:solidFill>
          <a:srgbClr val="C00000"/>
        </a:solidFill>
      </dgm:spPr>
      <dgm:t>
        <a:bodyPr/>
        <a:lstStyle/>
        <a:p>
          <a:r>
            <a:rPr lang="tr-TR" baseline="0" dirty="0" smtClean="0">
              <a:solidFill>
                <a:schemeClr val="tx1"/>
              </a:solidFill>
            </a:rPr>
            <a:t>BİRİM SORUMLUSU</a:t>
          </a:r>
          <a:endParaRPr lang="tr-TR" baseline="0" dirty="0">
            <a:solidFill>
              <a:schemeClr val="tx1"/>
            </a:solidFill>
          </a:endParaRPr>
        </a:p>
      </dgm:t>
    </dgm:pt>
    <dgm:pt modelId="{6CDF8D9D-B211-45AA-B1C9-9151970C1D2B}" type="parTrans" cxnId="{A9DFA64E-8352-4AE3-9CD3-17DAE82FB4EA}">
      <dgm:prSet/>
      <dgm:spPr/>
      <dgm:t>
        <a:bodyPr/>
        <a:lstStyle/>
        <a:p>
          <a:endParaRPr lang="tr-TR"/>
        </a:p>
      </dgm:t>
    </dgm:pt>
    <dgm:pt modelId="{F4461C07-793F-430D-97D4-E56CE7661720}" type="sibTrans" cxnId="{A9DFA64E-8352-4AE3-9CD3-17DAE82FB4EA}">
      <dgm:prSet/>
      <dgm:spPr>
        <a:solidFill>
          <a:srgbClr val="7030A0"/>
        </a:solidFill>
      </dgm:spPr>
      <dgm:t>
        <a:bodyPr/>
        <a:lstStyle/>
        <a:p>
          <a:endParaRPr lang="tr-TR"/>
        </a:p>
      </dgm:t>
    </dgm:pt>
    <dgm:pt modelId="{FFBD3D24-2E66-4956-A1DD-D09DB022C2D7}">
      <dgm:prSet phldrT="[Metin]"/>
      <dgm:spPr>
        <a:solidFill>
          <a:srgbClr val="FFC000"/>
        </a:solidFill>
      </dgm:spPr>
      <dgm:t>
        <a:bodyPr/>
        <a:lstStyle/>
        <a:p>
          <a:r>
            <a:rPr lang="tr-TR" baseline="0" dirty="0" smtClean="0">
              <a:solidFill>
                <a:schemeClr val="tx1"/>
              </a:solidFill>
            </a:rPr>
            <a:t>BİRİMKALİTE SORUMLUSU</a:t>
          </a:r>
          <a:endParaRPr lang="tr-TR" baseline="0" dirty="0">
            <a:solidFill>
              <a:schemeClr val="tx1"/>
            </a:solidFill>
          </a:endParaRPr>
        </a:p>
      </dgm:t>
    </dgm:pt>
    <dgm:pt modelId="{7E92AB18-0324-4580-9931-18B7CE3415F1}" type="parTrans" cxnId="{FA521229-7DDA-494E-BEFD-3699BA456A14}">
      <dgm:prSet/>
      <dgm:spPr/>
      <dgm:t>
        <a:bodyPr/>
        <a:lstStyle/>
        <a:p>
          <a:endParaRPr lang="tr-TR"/>
        </a:p>
      </dgm:t>
    </dgm:pt>
    <dgm:pt modelId="{8523BA43-94A5-4369-8975-2655C58FD029}" type="sibTrans" cxnId="{FA521229-7DDA-494E-BEFD-3699BA456A14}">
      <dgm:prSet/>
      <dgm:spPr>
        <a:solidFill>
          <a:srgbClr val="7030A0"/>
        </a:solidFill>
      </dgm:spPr>
      <dgm:t>
        <a:bodyPr/>
        <a:lstStyle/>
        <a:p>
          <a:endParaRPr lang="tr-TR"/>
        </a:p>
      </dgm:t>
    </dgm:pt>
    <dgm:pt modelId="{A72144DC-175E-480F-BB85-5AB54271C7FC}">
      <dgm:prSet phldrT="[Metin]"/>
      <dgm:spPr>
        <a:solidFill>
          <a:schemeClr val="accent6">
            <a:lumMod val="75000"/>
          </a:schemeClr>
        </a:solidFill>
      </dgm:spPr>
      <dgm:t>
        <a:bodyPr/>
        <a:lstStyle/>
        <a:p>
          <a:r>
            <a:rPr lang="tr-TR" baseline="0" dirty="0" smtClean="0">
              <a:solidFill>
                <a:schemeClr val="tx1"/>
              </a:solidFill>
            </a:rPr>
            <a:t>BİRİM EĞİTİM SORUMLUSU</a:t>
          </a:r>
          <a:endParaRPr lang="tr-TR" baseline="0" dirty="0">
            <a:solidFill>
              <a:schemeClr val="tx1"/>
            </a:solidFill>
          </a:endParaRPr>
        </a:p>
      </dgm:t>
    </dgm:pt>
    <dgm:pt modelId="{666DDD74-2720-4C1B-92BB-2CC81F5C9704}" type="parTrans" cxnId="{452D5162-19DF-4A0A-8086-14EEB6E96552}">
      <dgm:prSet/>
      <dgm:spPr/>
      <dgm:t>
        <a:bodyPr/>
        <a:lstStyle/>
        <a:p>
          <a:endParaRPr lang="tr-TR"/>
        </a:p>
      </dgm:t>
    </dgm:pt>
    <dgm:pt modelId="{A49C26C4-7235-4B8C-B112-D48B996C68C8}" type="sibTrans" cxnId="{452D5162-19DF-4A0A-8086-14EEB6E96552}">
      <dgm:prSet/>
      <dgm:spPr>
        <a:solidFill>
          <a:srgbClr val="7030A0"/>
        </a:solidFill>
      </dgm:spPr>
      <dgm:t>
        <a:bodyPr/>
        <a:lstStyle/>
        <a:p>
          <a:endParaRPr lang="tr-TR"/>
        </a:p>
      </dgm:t>
    </dgm:pt>
    <dgm:pt modelId="{18CF7E90-3750-4AA6-9D53-613AB0154C2E}" type="pres">
      <dgm:prSet presAssocID="{584F33F6-C2DA-403C-8768-87AB590F14EB}" presName="cycle" presStyleCnt="0">
        <dgm:presLayoutVars>
          <dgm:dir/>
          <dgm:resizeHandles val="exact"/>
        </dgm:presLayoutVars>
      </dgm:prSet>
      <dgm:spPr/>
      <dgm:t>
        <a:bodyPr/>
        <a:lstStyle/>
        <a:p>
          <a:endParaRPr lang="tr-TR"/>
        </a:p>
      </dgm:t>
    </dgm:pt>
    <dgm:pt modelId="{858ADD67-9CF5-4293-940B-804CE6F6B987}" type="pres">
      <dgm:prSet presAssocID="{89376A38-AF4F-4D84-AED8-7CAF4B5128E4}" presName="node" presStyleLbl="node1" presStyleIdx="0" presStyleCnt="3" custRadScaleRad="100024" custRadScaleInc="-15">
        <dgm:presLayoutVars>
          <dgm:bulletEnabled val="1"/>
        </dgm:presLayoutVars>
      </dgm:prSet>
      <dgm:spPr/>
      <dgm:t>
        <a:bodyPr/>
        <a:lstStyle/>
        <a:p>
          <a:endParaRPr lang="tr-TR"/>
        </a:p>
      </dgm:t>
    </dgm:pt>
    <dgm:pt modelId="{3F66CB68-702F-4BFD-BE53-4FE95C7D510B}" type="pres">
      <dgm:prSet presAssocID="{F4461C07-793F-430D-97D4-E56CE7661720}" presName="sibTrans" presStyleLbl="sibTrans2D1" presStyleIdx="0" presStyleCnt="3"/>
      <dgm:spPr/>
      <dgm:t>
        <a:bodyPr/>
        <a:lstStyle/>
        <a:p>
          <a:endParaRPr lang="tr-TR"/>
        </a:p>
      </dgm:t>
    </dgm:pt>
    <dgm:pt modelId="{A32C76CD-3706-44FD-90AB-5965EA41C6B1}" type="pres">
      <dgm:prSet presAssocID="{F4461C07-793F-430D-97D4-E56CE7661720}" presName="connectorText" presStyleLbl="sibTrans2D1" presStyleIdx="0" presStyleCnt="3"/>
      <dgm:spPr/>
      <dgm:t>
        <a:bodyPr/>
        <a:lstStyle/>
        <a:p>
          <a:endParaRPr lang="tr-TR"/>
        </a:p>
      </dgm:t>
    </dgm:pt>
    <dgm:pt modelId="{4AB2D12B-F2AC-44EC-888A-1645F62E7C7E}" type="pres">
      <dgm:prSet presAssocID="{FFBD3D24-2E66-4956-A1DD-D09DB022C2D7}" presName="node" presStyleLbl="node1" presStyleIdx="1" presStyleCnt="3">
        <dgm:presLayoutVars>
          <dgm:bulletEnabled val="1"/>
        </dgm:presLayoutVars>
      </dgm:prSet>
      <dgm:spPr/>
      <dgm:t>
        <a:bodyPr/>
        <a:lstStyle/>
        <a:p>
          <a:endParaRPr lang="tr-TR"/>
        </a:p>
      </dgm:t>
    </dgm:pt>
    <dgm:pt modelId="{E8FB1129-E59F-4112-B9CA-50B772B11C17}" type="pres">
      <dgm:prSet presAssocID="{8523BA43-94A5-4369-8975-2655C58FD029}" presName="sibTrans" presStyleLbl="sibTrans2D1" presStyleIdx="1" presStyleCnt="3"/>
      <dgm:spPr/>
      <dgm:t>
        <a:bodyPr/>
        <a:lstStyle/>
        <a:p>
          <a:endParaRPr lang="tr-TR"/>
        </a:p>
      </dgm:t>
    </dgm:pt>
    <dgm:pt modelId="{4FC7F9F8-DA58-47A6-B97C-9A741FC9C84D}" type="pres">
      <dgm:prSet presAssocID="{8523BA43-94A5-4369-8975-2655C58FD029}" presName="connectorText" presStyleLbl="sibTrans2D1" presStyleIdx="1" presStyleCnt="3"/>
      <dgm:spPr/>
      <dgm:t>
        <a:bodyPr/>
        <a:lstStyle/>
        <a:p>
          <a:endParaRPr lang="tr-TR"/>
        </a:p>
      </dgm:t>
    </dgm:pt>
    <dgm:pt modelId="{452F9044-FC29-45AC-A740-3AC354428151}" type="pres">
      <dgm:prSet presAssocID="{A72144DC-175E-480F-BB85-5AB54271C7FC}" presName="node" presStyleLbl="node1" presStyleIdx="2" presStyleCnt="3">
        <dgm:presLayoutVars>
          <dgm:bulletEnabled val="1"/>
        </dgm:presLayoutVars>
      </dgm:prSet>
      <dgm:spPr/>
      <dgm:t>
        <a:bodyPr/>
        <a:lstStyle/>
        <a:p>
          <a:endParaRPr lang="tr-TR"/>
        </a:p>
      </dgm:t>
    </dgm:pt>
    <dgm:pt modelId="{F032E4FE-9B60-4B1C-8F65-31AE5056695B}" type="pres">
      <dgm:prSet presAssocID="{A49C26C4-7235-4B8C-B112-D48B996C68C8}" presName="sibTrans" presStyleLbl="sibTrans2D1" presStyleIdx="2" presStyleCnt="3" custLinFactNeighborX="-5625" custLinFactNeighborY="8541"/>
      <dgm:spPr/>
      <dgm:t>
        <a:bodyPr/>
        <a:lstStyle/>
        <a:p>
          <a:endParaRPr lang="tr-TR"/>
        </a:p>
      </dgm:t>
    </dgm:pt>
    <dgm:pt modelId="{B6406B22-F9BB-4EE3-A7DF-ECD12ACC1D3F}" type="pres">
      <dgm:prSet presAssocID="{A49C26C4-7235-4B8C-B112-D48B996C68C8}" presName="connectorText" presStyleLbl="sibTrans2D1" presStyleIdx="2" presStyleCnt="3"/>
      <dgm:spPr/>
      <dgm:t>
        <a:bodyPr/>
        <a:lstStyle/>
        <a:p>
          <a:endParaRPr lang="tr-TR"/>
        </a:p>
      </dgm:t>
    </dgm:pt>
  </dgm:ptLst>
  <dgm:cxnLst>
    <dgm:cxn modelId="{3CE92030-289B-4F4E-8ABA-AB820B04F9F8}" type="presOf" srcId="{8523BA43-94A5-4369-8975-2655C58FD029}" destId="{4FC7F9F8-DA58-47A6-B97C-9A741FC9C84D}" srcOrd="1" destOrd="0" presId="urn:microsoft.com/office/officeart/2005/8/layout/cycle2"/>
    <dgm:cxn modelId="{FA521229-7DDA-494E-BEFD-3699BA456A14}" srcId="{584F33F6-C2DA-403C-8768-87AB590F14EB}" destId="{FFBD3D24-2E66-4956-A1DD-D09DB022C2D7}" srcOrd="1" destOrd="0" parTransId="{7E92AB18-0324-4580-9931-18B7CE3415F1}" sibTransId="{8523BA43-94A5-4369-8975-2655C58FD029}"/>
    <dgm:cxn modelId="{67E3FFB2-D559-48DC-BABD-3A05FD21B501}" type="presOf" srcId="{584F33F6-C2DA-403C-8768-87AB590F14EB}" destId="{18CF7E90-3750-4AA6-9D53-613AB0154C2E}" srcOrd="0" destOrd="0" presId="urn:microsoft.com/office/officeart/2005/8/layout/cycle2"/>
    <dgm:cxn modelId="{2F69BBFF-4C47-4B62-B34E-BB6F0E0C7AF7}" type="presOf" srcId="{F4461C07-793F-430D-97D4-E56CE7661720}" destId="{A32C76CD-3706-44FD-90AB-5965EA41C6B1}" srcOrd="1" destOrd="0" presId="urn:microsoft.com/office/officeart/2005/8/layout/cycle2"/>
    <dgm:cxn modelId="{870A92B6-B557-496C-8E16-D97E17C746F2}" type="presOf" srcId="{A49C26C4-7235-4B8C-B112-D48B996C68C8}" destId="{F032E4FE-9B60-4B1C-8F65-31AE5056695B}" srcOrd="0" destOrd="0" presId="urn:microsoft.com/office/officeart/2005/8/layout/cycle2"/>
    <dgm:cxn modelId="{10042546-5D2F-4E4C-B230-D335C6ACBCC2}" type="presOf" srcId="{A49C26C4-7235-4B8C-B112-D48B996C68C8}" destId="{B6406B22-F9BB-4EE3-A7DF-ECD12ACC1D3F}" srcOrd="1" destOrd="0" presId="urn:microsoft.com/office/officeart/2005/8/layout/cycle2"/>
    <dgm:cxn modelId="{7D804654-CE99-4FE9-98F5-4B92430DE60B}" type="presOf" srcId="{A72144DC-175E-480F-BB85-5AB54271C7FC}" destId="{452F9044-FC29-45AC-A740-3AC354428151}" srcOrd="0" destOrd="0" presId="urn:microsoft.com/office/officeart/2005/8/layout/cycle2"/>
    <dgm:cxn modelId="{A9DFA64E-8352-4AE3-9CD3-17DAE82FB4EA}" srcId="{584F33F6-C2DA-403C-8768-87AB590F14EB}" destId="{89376A38-AF4F-4D84-AED8-7CAF4B5128E4}" srcOrd="0" destOrd="0" parTransId="{6CDF8D9D-B211-45AA-B1C9-9151970C1D2B}" sibTransId="{F4461C07-793F-430D-97D4-E56CE7661720}"/>
    <dgm:cxn modelId="{77BD7C20-8E22-4145-AE9F-2124F51DF82E}" type="presOf" srcId="{8523BA43-94A5-4369-8975-2655C58FD029}" destId="{E8FB1129-E59F-4112-B9CA-50B772B11C17}" srcOrd="0" destOrd="0" presId="urn:microsoft.com/office/officeart/2005/8/layout/cycle2"/>
    <dgm:cxn modelId="{66E96038-7363-4CF3-A67C-89478DA23FEA}" type="presOf" srcId="{F4461C07-793F-430D-97D4-E56CE7661720}" destId="{3F66CB68-702F-4BFD-BE53-4FE95C7D510B}" srcOrd="0" destOrd="0" presId="urn:microsoft.com/office/officeart/2005/8/layout/cycle2"/>
    <dgm:cxn modelId="{D80A5B85-BE9A-48FB-A79C-9C50A4E65572}" type="presOf" srcId="{89376A38-AF4F-4D84-AED8-7CAF4B5128E4}" destId="{858ADD67-9CF5-4293-940B-804CE6F6B987}" srcOrd="0" destOrd="0" presId="urn:microsoft.com/office/officeart/2005/8/layout/cycle2"/>
    <dgm:cxn modelId="{985CC7F1-8421-40A0-BEE5-F7938DB2C978}" type="presOf" srcId="{FFBD3D24-2E66-4956-A1DD-D09DB022C2D7}" destId="{4AB2D12B-F2AC-44EC-888A-1645F62E7C7E}" srcOrd="0" destOrd="0" presId="urn:microsoft.com/office/officeart/2005/8/layout/cycle2"/>
    <dgm:cxn modelId="{452D5162-19DF-4A0A-8086-14EEB6E96552}" srcId="{584F33F6-C2DA-403C-8768-87AB590F14EB}" destId="{A72144DC-175E-480F-BB85-5AB54271C7FC}" srcOrd="2" destOrd="0" parTransId="{666DDD74-2720-4C1B-92BB-2CC81F5C9704}" sibTransId="{A49C26C4-7235-4B8C-B112-D48B996C68C8}"/>
    <dgm:cxn modelId="{83DEBC9F-29B6-43F3-B8BF-63714B8AD724}" type="presParOf" srcId="{18CF7E90-3750-4AA6-9D53-613AB0154C2E}" destId="{858ADD67-9CF5-4293-940B-804CE6F6B987}" srcOrd="0" destOrd="0" presId="urn:microsoft.com/office/officeart/2005/8/layout/cycle2"/>
    <dgm:cxn modelId="{717E288D-49B4-4A36-80F0-A531DCBD048D}" type="presParOf" srcId="{18CF7E90-3750-4AA6-9D53-613AB0154C2E}" destId="{3F66CB68-702F-4BFD-BE53-4FE95C7D510B}" srcOrd="1" destOrd="0" presId="urn:microsoft.com/office/officeart/2005/8/layout/cycle2"/>
    <dgm:cxn modelId="{21D90C3D-31A3-4C8D-BC38-57625E096A44}" type="presParOf" srcId="{3F66CB68-702F-4BFD-BE53-4FE95C7D510B}" destId="{A32C76CD-3706-44FD-90AB-5965EA41C6B1}" srcOrd="0" destOrd="0" presId="urn:microsoft.com/office/officeart/2005/8/layout/cycle2"/>
    <dgm:cxn modelId="{F38D0468-21D7-4968-A00B-8C845F561D09}" type="presParOf" srcId="{18CF7E90-3750-4AA6-9D53-613AB0154C2E}" destId="{4AB2D12B-F2AC-44EC-888A-1645F62E7C7E}" srcOrd="2" destOrd="0" presId="urn:microsoft.com/office/officeart/2005/8/layout/cycle2"/>
    <dgm:cxn modelId="{18141367-95EC-4ADA-9C01-0A2B8C9F6201}" type="presParOf" srcId="{18CF7E90-3750-4AA6-9D53-613AB0154C2E}" destId="{E8FB1129-E59F-4112-B9CA-50B772B11C17}" srcOrd="3" destOrd="0" presId="urn:microsoft.com/office/officeart/2005/8/layout/cycle2"/>
    <dgm:cxn modelId="{8E143059-A6FD-4705-ABCA-AC9830FF5784}" type="presParOf" srcId="{E8FB1129-E59F-4112-B9CA-50B772B11C17}" destId="{4FC7F9F8-DA58-47A6-B97C-9A741FC9C84D}" srcOrd="0" destOrd="0" presId="urn:microsoft.com/office/officeart/2005/8/layout/cycle2"/>
    <dgm:cxn modelId="{8D84871D-E5F7-43E5-BC1A-0B739577AD5B}" type="presParOf" srcId="{18CF7E90-3750-4AA6-9D53-613AB0154C2E}" destId="{452F9044-FC29-45AC-A740-3AC354428151}" srcOrd="4" destOrd="0" presId="urn:microsoft.com/office/officeart/2005/8/layout/cycle2"/>
    <dgm:cxn modelId="{3688A28B-8A43-47C6-A107-3B349B587527}" type="presParOf" srcId="{18CF7E90-3750-4AA6-9D53-613AB0154C2E}" destId="{F032E4FE-9B60-4B1C-8F65-31AE5056695B}" srcOrd="5" destOrd="0" presId="urn:microsoft.com/office/officeart/2005/8/layout/cycle2"/>
    <dgm:cxn modelId="{AF167418-EF39-4FAC-9182-B18C6E7AA98D}" type="presParOf" srcId="{F032E4FE-9B60-4B1C-8F65-31AE5056695B}" destId="{B6406B22-F9BB-4EE3-A7DF-ECD12ACC1D3F}"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3CEEDE-9AF4-44E5-B9A6-6F7AF0D9128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982DEEC3-47B3-4B38-9FCD-0EF5570A23FB}">
      <dgm:prSet phldrT="[Metin]"/>
      <dgm:spPr>
        <a:solidFill>
          <a:srgbClr val="C00000"/>
        </a:solidFill>
      </dgm:spPr>
      <dgm:t>
        <a:bodyPr/>
        <a:lstStyle/>
        <a:p>
          <a:r>
            <a:rPr lang="tr-TR" baseline="0" dirty="0" smtClean="0">
              <a:solidFill>
                <a:sysClr val="windowText" lastClr="000000"/>
              </a:solidFill>
            </a:rPr>
            <a:t>İLAÇ ONAY EKİBİ</a:t>
          </a:r>
          <a:endParaRPr lang="tr-TR" baseline="0" dirty="0">
            <a:solidFill>
              <a:sysClr val="windowText" lastClr="000000"/>
            </a:solidFill>
          </a:endParaRPr>
        </a:p>
      </dgm:t>
    </dgm:pt>
    <dgm:pt modelId="{059C4324-BE57-4035-9F50-F8CF4225822D}" type="parTrans" cxnId="{3CE997B3-C8B8-4E90-8037-F79E3DCB2E96}">
      <dgm:prSet/>
      <dgm:spPr/>
      <dgm:t>
        <a:bodyPr/>
        <a:lstStyle/>
        <a:p>
          <a:endParaRPr lang="tr-TR"/>
        </a:p>
      </dgm:t>
    </dgm:pt>
    <dgm:pt modelId="{A802DCDF-6AEC-4870-86C7-89EC69B54C6F}" type="sibTrans" cxnId="{3CE997B3-C8B8-4E90-8037-F79E3DCB2E96}">
      <dgm:prSet/>
      <dgm:spPr/>
      <dgm:t>
        <a:bodyPr/>
        <a:lstStyle/>
        <a:p>
          <a:endParaRPr lang="tr-TR"/>
        </a:p>
      </dgm:t>
    </dgm:pt>
    <dgm:pt modelId="{1FB0B7E5-F612-4269-AB49-079596F7D647}">
      <dgm:prSet phldrT="[Metin]"/>
      <dgm:spPr>
        <a:solidFill>
          <a:srgbClr val="00B050"/>
        </a:solidFill>
      </dgm:spPr>
      <dgm:t>
        <a:bodyPr/>
        <a:lstStyle/>
        <a:p>
          <a:r>
            <a:rPr lang="tr-TR" baseline="0" dirty="0" smtClean="0">
              <a:solidFill>
                <a:sysClr val="windowText" lastClr="000000"/>
              </a:solidFill>
            </a:rPr>
            <a:t>İLAÇ HAZIRLAMA EKİBİ</a:t>
          </a:r>
          <a:endParaRPr lang="tr-TR" baseline="0" dirty="0">
            <a:solidFill>
              <a:sysClr val="windowText" lastClr="000000"/>
            </a:solidFill>
          </a:endParaRPr>
        </a:p>
      </dgm:t>
    </dgm:pt>
    <dgm:pt modelId="{A323A620-4CE8-4844-B893-8F0A9F8432E3}" type="parTrans" cxnId="{027B1B18-9365-4D87-AF31-C4C09E4C9295}">
      <dgm:prSet/>
      <dgm:spPr/>
      <dgm:t>
        <a:bodyPr/>
        <a:lstStyle/>
        <a:p>
          <a:endParaRPr lang="tr-TR"/>
        </a:p>
      </dgm:t>
    </dgm:pt>
    <dgm:pt modelId="{43031649-7D9E-4054-907E-705EABD6FE3A}" type="sibTrans" cxnId="{027B1B18-9365-4D87-AF31-C4C09E4C9295}">
      <dgm:prSet/>
      <dgm:spPr/>
      <dgm:t>
        <a:bodyPr/>
        <a:lstStyle/>
        <a:p>
          <a:endParaRPr lang="tr-TR"/>
        </a:p>
      </dgm:t>
    </dgm:pt>
    <dgm:pt modelId="{0D1146B0-B887-4F9C-8ED2-47B91918E2B0}">
      <dgm:prSet phldrT="[Metin]"/>
      <dgm:spPr>
        <a:solidFill>
          <a:srgbClr val="FFC000"/>
        </a:solidFill>
      </dgm:spPr>
      <dgm:t>
        <a:bodyPr/>
        <a:lstStyle/>
        <a:p>
          <a:r>
            <a:rPr lang="tr-TR" baseline="0" dirty="0" smtClean="0">
              <a:solidFill>
                <a:sysClr val="windowText" lastClr="000000"/>
              </a:solidFill>
            </a:rPr>
            <a:t>KLİNİK ECZACILIK EKİBİ</a:t>
          </a:r>
          <a:endParaRPr lang="tr-TR" baseline="0" dirty="0">
            <a:solidFill>
              <a:sysClr val="windowText" lastClr="000000"/>
            </a:solidFill>
          </a:endParaRPr>
        </a:p>
      </dgm:t>
    </dgm:pt>
    <dgm:pt modelId="{1C32D5F4-3371-4C3F-83FA-EE20D6DDE68B}" type="parTrans" cxnId="{A745D4AE-29F2-4003-A680-586CA57F8874}">
      <dgm:prSet/>
      <dgm:spPr/>
      <dgm:t>
        <a:bodyPr/>
        <a:lstStyle/>
        <a:p>
          <a:endParaRPr lang="tr-TR"/>
        </a:p>
      </dgm:t>
    </dgm:pt>
    <dgm:pt modelId="{6A82A355-CCD5-48D1-8EC7-188F9DC7C513}" type="sibTrans" cxnId="{A745D4AE-29F2-4003-A680-586CA57F8874}">
      <dgm:prSet/>
      <dgm:spPr/>
      <dgm:t>
        <a:bodyPr/>
        <a:lstStyle/>
        <a:p>
          <a:endParaRPr lang="tr-TR"/>
        </a:p>
      </dgm:t>
    </dgm:pt>
    <dgm:pt modelId="{2103D377-FF84-40D8-9004-B86BCE22775F}">
      <dgm:prSet phldrT="[Metin]"/>
      <dgm:spPr>
        <a:solidFill>
          <a:srgbClr val="00B0F0"/>
        </a:solidFill>
      </dgm:spPr>
      <dgm:t>
        <a:bodyPr/>
        <a:lstStyle/>
        <a:p>
          <a:r>
            <a:rPr lang="tr-TR" baseline="0" dirty="0" smtClean="0">
              <a:solidFill>
                <a:sysClr val="windowText" lastClr="000000"/>
              </a:solidFill>
            </a:rPr>
            <a:t>ECZANE KALİTE EKİBİ</a:t>
          </a:r>
          <a:endParaRPr lang="tr-TR" baseline="0" dirty="0">
            <a:solidFill>
              <a:sysClr val="windowText" lastClr="000000"/>
            </a:solidFill>
          </a:endParaRPr>
        </a:p>
      </dgm:t>
    </dgm:pt>
    <dgm:pt modelId="{7016C13C-889D-403C-8029-A856056C7C00}" type="parTrans" cxnId="{0E4C91A0-995B-431A-88E3-4C2A552BEDCC}">
      <dgm:prSet/>
      <dgm:spPr/>
      <dgm:t>
        <a:bodyPr/>
        <a:lstStyle/>
        <a:p>
          <a:endParaRPr lang="tr-TR"/>
        </a:p>
      </dgm:t>
    </dgm:pt>
    <dgm:pt modelId="{09829C58-A71C-4D84-B6A2-10C25EDA61C9}" type="sibTrans" cxnId="{0E4C91A0-995B-431A-88E3-4C2A552BEDCC}">
      <dgm:prSet/>
      <dgm:spPr/>
      <dgm:t>
        <a:bodyPr/>
        <a:lstStyle/>
        <a:p>
          <a:endParaRPr lang="tr-TR"/>
        </a:p>
      </dgm:t>
    </dgm:pt>
    <dgm:pt modelId="{CAD296A8-4E45-4CA7-99F2-DB8FFE9E1B83}">
      <dgm:prSet phldrT="[Metin]"/>
      <dgm:spPr>
        <a:solidFill>
          <a:schemeClr val="accent6">
            <a:lumMod val="75000"/>
          </a:schemeClr>
        </a:solidFill>
      </dgm:spPr>
      <dgm:t>
        <a:bodyPr/>
        <a:lstStyle/>
        <a:p>
          <a:r>
            <a:rPr lang="tr-TR" baseline="0" dirty="0" smtClean="0">
              <a:solidFill>
                <a:sysClr val="windowText" lastClr="000000"/>
              </a:solidFill>
            </a:rPr>
            <a:t>İLAÇ TEDARİK EKİBİ</a:t>
          </a:r>
          <a:endParaRPr lang="tr-TR" baseline="0" dirty="0">
            <a:solidFill>
              <a:sysClr val="windowText" lastClr="000000"/>
            </a:solidFill>
          </a:endParaRPr>
        </a:p>
      </dgm:t>
    </dgm:pt>
    <dgm:pt modelId="{A19A0CFE-73D7-42E4-8E03-AB8D9338AF15}" type="parTrans" cxnId="{4202AE9E-E254-4AC6-9769-F7B9D620F97E}">
      <dgm:prSet/>
      <dgm:spPr/>
      <dgm:t>
        <a:bodyPr/>
        <a:lstStyle/>
        <a:p>
          <a:endParaRPr lang="tr-TR"/>
        </a:p>
      </dgm:t>
    </dgm:pt>
    <dgm:pt modelId="{59D044DD-0FBF-43BF-9A32-EA2071C32A8F}" type="sibTrans" cxnId="{4202AE9E-E254-4AC6-9769-F7B9D620F97E}">
      <dgm:prSet/>
      <dgm:spPr/>
      <dgm:t>
        <a:bodyPr/>
        <a:lstStyle/>
        <a:p>
          <a:endParaRPr lang="tr-TR"/>
        </a:p>
      </dgm:t>
    </dgm:pt>
    <dgm:pt modelId="{95BC62BE-C2F4-4BBC-A3DC-931B2A764BF3}" type="pres">
      <dgm:prSet presAssocID="{CD3CEEDE-9AF4-44E5-B9A6-6F7AF0D91289}" presName="cycle" presStyleCnt="0">
        <dgm:presLayoutVars>
          <dgm:dir/>
          <dgm:resizeHandles val="exact"/>
        </dgm:presLayoutVars>
      </dgm:prSet>
      <dgm:spPr/>
      <dgm:t>
        <a:bodyPr/>
        <a:lstStyle/>
        <a:p>
          <a:endParaRPr lang="tr-TR"/>
        </a:p>
      </dgm:t>
    </dgm:pt>
    <dgm:pt modelId="{3DD0FFA0-57C5-4391-9422-FE506D6E2E80}" type="pres">
      <dgm:prSet presAssocID="{982DEEC3-47B3-4B38-9FCD-0EF5570A23FB}" presName="node" presStyleLbl="node1" presStyleIdx="0" presStyleCnt="5">
        <dgm:presLayoutVars>
          <dgm:bulletEnabled val="1"/>
        </dgm:presLayoutVars>
      </dgm:prSet>
      <dgm:spPr/>
      <dgm:t>
        <a:bodyPr/>
        <a:lstStyle/>
        <a:p>
          <a:endParaRPr lang="tr-TR"/>
        </a:p>
      </dgm:t>
    </dgm:pt>
    <dgm:pt modelId="{0D7D83BE-A13A-4CC5-8996-9E0877AE386D}" type="pres">
      <dgm:prSet presAssocID="{982DEEC3-47B3-4B38-9FCD-0EF5570A23FB}" presName="spNode" presStyleCnt="0"/>
      <dgm:spPr/>
    </dgm:pt>
    <dgm:pt modelId="{006889DF-47C3-446C-8BBB-14B994B4B215}" type="pres">
      <dgm:prSet presAssocID="{A802DCDF-6AEC-4870-86C7-89EC69B54C6F}" presName="sibTrans" presStyleLbl="sibTrans1D1" presStyleIdx="0" presStyleCnt="5"/>
      <dgm:spPr/>
      <dgm:t>
        <a:bodyPr/>
        <a:lstStyle/>
        <a:p>
          <a:endParaRPr lang="tr-TR"/>
        </a:p>
      </dgm:t>
    </dgm:pt>
    <dgm:pt modelId="{FDD357C1-203B-49ED-80B5-ED8A4CB413DB}" type="pres">
      <dgm:prSet presAssocID="{1FB0B7E5-F612-4269-AB49-079596F7D647}" presName="node" presStyleLbl="node1" presStyleIdx="1" presStyleCnt="5">
        <dgm:presLayoutVars>
          <dgm:bulletEnabled val="1"/>
        </dgm:presLayoutVars>
      </dgm:prSet>
      <dgm:spPr/>
      <dgm:t>
        <a:bodyPr/>
        <a:lstStyle/>
        <a:p>
          <a:endParaRPr lang="tr-TR"/>
        </a:p>
      </dgm:t>
    </dgm:pt>
    <dgm:pt modelId="{B0512DE1-EEB8-4EEE-8E4B-9F2B5133A3E8}" type="pres">
      <dgm:prSet presAssocID="{1FB0B7E5-F612-4269-AB49-079596F7D647}" presName="spNode" presStyleCnt="0"/>
      <dgm:spPr/>
    </dgm:pt>
    <dgm:pt modelId="{35CB996B-9A60-4985-9526-F30BD6652120}" type="pres">
      <dgm:prSet presAssocID="{43031649-7D9E-4054-907E-705EABD6FE3A}" presName="sibTrans" presStyleLbl="sibTrans1D1" presStyleIdx="1" presStyleCnt="5"/>
      <dgm:spPr/>
      <dgm:t>
        <a:bodyPr/>
        <a:lstStyle/>
        <a:p>
          <a:endParaRPr lang="tr-TR"/>
        </a:p>
      </dgm:t>
    </dgm:pt>
    <dgm:pt modelId="{9BDCC8F6-87FF-48C9-A3F0-D530F470F778}" type="pres">
      <dgm:prSet presAssocID="{0D1146B0-B887-4F9C-8ED2-47B91918E2B0}" presName="node" presStyleLbl="node1" presStyleIdx="2" presStyleCnt="5">
        <dgm:presLayoutVars>
          <dgm:bulletEnabled val="1"/>
        </dgm:presLayoutVars>
      </dgm:prSet>
      <dgm:spPr/>
      <dgm:t>
        <a:bodyPr/>
        <a:lstStyle/>
        <a:p>
          <a:endParaRPr lang="tr-TR"/>
        </a:p>
      </dgm:t>
    </dgm:pt>
    <dgm:pt modelId="{9EDA1607-78E1-4FDE-9CC6-D1CA2E7F1A5A}" type="pres">
      <dgm:prSet presAssocID="{0D1146B0-B887-4F9C-8ED2-47B91918E2B0}" presName="spNode" presStyleCnt="0"/>
      <dgm:spPr/>
    </dgm:pt>
    <dgm:pt modelId="{E0894F5D-12CE-49D2-8983-2D33937CEE78}" type="pres">
      <dgm:prSet presAssocID="{6A82A355-CCD5-48D1-8EC7-188F9DC7C513}" presName="sibTrans" presStyleLbl="sibTrans1D1" presStyleIdx="2" presStyleCnt="5"/>
      <dgm:spPr/>
      <dgm:t>
        <a:bodyPr/>
        <a:lstStyle/>
        <a:p>
          <a:endParaRPr lang="tr-TR"/>
        </a:p>
      </dgm:t>
    </dgm:pt>
    <dgm:pt modelId="{3A5FBBE9-20C4-46EF-BAA5-3D00AB0A4DB9}" type="pres">
      <dgm:prSet presAssocID="{2103D377-FF84-40D8-9004-B86BCE22775F}" presName="node" presStyleLbl="node1" presStyleIdx="3" presStyleCnt="5">
        <dgm:presLayoutVars>
          <dgm:bulletEnabled val="1"/>
        </dgm:presLayoutVars>
      </dgm:prSet>
      <dgm:spPr/>
      <dgm:t>
        <a:bodyPr/>
        <a:lstStyle/>
        <a:p>
          <a:endParaRPr lang="tr-TR"/>
        </a:p>
      </dgm:t>
    </dgm:pt>
    <dgm:pt modelId="{CCD0B121-EDF4-44C5-8DC3-7E998501A195}" type="pres">
      <dgm:prSet presAssocID="{2103D377-FF84-40D8-9004-B86BCE22775F}" presName="spNode" presStyleCnt="0"/>
      <dgm:spPr/>
    </dgm:pt>
    <dgm:pt modelId="{F766F302-857F-49D3-AAD0-715B6A91CA87}" type="pres">
      <dgm:prSet presAssocID="{09829C58-A71C-4D84-B6A2-10C25EDA61C9}" presName="sibTrans" presStyleLbl="sibTrans1D1" presStyleIdx="3" presStyleCnt="5"/>
      <dgm:spPr/>
      <dgm:t>
        <a:bodyPr/>
        <a:lstStyle/>
        <a:p>
          <a:endParaRPr lang="tr-TR"/>
        </a:p>
      </dgm:t>
    </dgm:pt>
    <dgm:pt modelId="{A1B35786-2FD2-4394-A84D-4303A8A46B95}" type="pres">
      <dgm:prSet presAssocID="{CAD296A8-4E45-4CA7-99F2-DB8FFE9E1B83}" presName="node" presStyleLbl="node1" presStyleIdx="4" presStyleCnt="5">
        <dgm:presLayoutVars>
          <dgm:bulletEnabled val="1"/>
        </dgm:presLayoutVars>
      </dgm:prSet>
      <dgm:spPr/>
      <dgm:t>
        <a:bodyPr/>
        <a:lstStyle/>
        <a:p>
          <a:endParaRPr lang="tr-TR"/>
        </a:p>
      </dgm:t>
    </dgm:pt>
    <dgm:pt modelId="{472521EF-5B99-448C-BAAF-641FCEA4F3E2}" type="pres">
      <dgm:prSet presAssocID="{CAD296A8-4E45-4CA7-99F2-DB8FFE9E1B83}" presName="spNode" presStyleCnt="0"/>
      <dgm:spPr/>
    </dgm:pt>
    <dgm:pt modelId="{ED30A5CF-F247-461E-B2D6-34BC521665D2}" type="pres">
      <dgm:prSet presAssocID="{59D044DD-0FBF-43BF-9A32-EA2071C32A8F}" presName="sibTrans" presStyleLbl="sibTrans1D1" presStyleIdx="4" presStyleCnt="5"/>
      <dgm:spPr/>
      <dgm:t>
        <a:bodyPr/>
        <a:lstStyle/>
        <a:p>
          <a:endParaRPr lang="tr-TR"/>
        </a:p>
      </dgm:t>
    </dgm:pt>
  </dgm:ptLst>
  <dgm:cxnLst>
    <dgm:cxn modelId="{69453722-C6B2-468C-B5C8-6B3EEB7FE537}" type="presOf" srcId="{1FB0B7E5-F612-4269-AB49-079596F7D647}" destId="{FDD357C1-203B-49ED-80B5-ED8A4CB413DB}" srcOrd="0" destOrd="0" presId="urn:microsoft.com/office/officeart/2005/8/layout/cycle5"/>
    <dgm:cxn modelId="{A333ED7C-FCFA-40FF-A89B-7A88689138B2}" type="presOf" srcId="{CAD296A8-4E45-4CA7-99F2-DB8FFE9E1B83}" destId="{A1B35786-2FD2-4394-A84D-4303A8A46B95}" srcOrd="0" destOrd="0" presId="urn:microsoft.com/office/officeart/2005/8/layout/cycle5"/>
    <dgm:cxn modelId="{027B1B18-9365-4D87-AF31-C4C09E4C9295}" srcId="{CD3CEEDE-9AF4-44E5-B9A6-6F7AF0D91289}" destId="{1FB0B7E5-F612-4269-AB49-079596F7D647}" srcOrd="1" destOrd="0" parTransId="{A323A620-4CE8-4844-B893-8F0A9F8432E3}" sibTransId="{43031649-7D9E-4054-907E-705EABD6FE3A}"/>
    <dgm:cxn modelId="{3A25F689-9A66-4DB6-A20F-2B6EB988C544}" type="presOf" srcId="{6A82A355-CCD5-48D1-8EC7-188F9DC7C513}" destId="{E0894F5D-12CE-49D2-8983-2D33937CEE78}" srcOrd="0" destOrd="0" presId="urn:microsoft.com/office/officeart/2005/8/layout/cycle5"/>
    <dgm:cxn modelId="{EF890BC7-27C4-4CFE-A62D-D70A9DEA6CE5}" type="presOf" srcId="{982DEEC3-47B3-4B38-9FCD-0EF5570A23FB}" destId="{3DD0FFA0-57C5-4391-9422-FE506D6E2E80}" srcOrd="0" destOrd="0" presId="urn:microsoft.com/office/officeart/2005/8/layout/cycle5"/>
    <dgm:cxn modelId="{F164901C-B7C6-44B7-9E02-3BC9E8DD1F2F}" type="presOf" srcId="{09829C58-A71C-4D84-B6A2-10C25EDA61C9}" destId="{F766F302-857F-49D3-AAD0-715B6A91CA87}" srcOrd="0" destOrd="0" presId="urn:microsoft.com/office/officeart/2005/8/layout/cycle5"/>
    <dgm:cxn modelId="{055CB22E-AAC3-428D-AB8C-5C9D56C8E845}" type="presOf" srcId="{0D1146B0-B887-4F9C-8ED2-47B91918E2B0}" destId="{9BDCC8F6-87FF-48C9-A3F0-D530F470F778}" srcOrd="0" destOrd="0" presId="urn:microsoft.com/office/officeart/2005/8/layout/cycle5"/>
    <dgm:cxn modelId="{0E4C91A0-995B-431A-88E3-4C2A552BEDCC}" srcId="{CD3CEEDE-9AF4-44E5-B9A6-6F7AF0D91289}" destId="{2103D377-FF84-40D8-9004-B86BCE22775F}" srcOrd="3" destOrd="0" parTransId="{7016C13C-889D-403C-8029-A856056C7C00}" sibTransId="{09829C58-A71C-4D84-B6A2-10C25EDA61C9}"/>
    <dgm:cxn modelId="{9A497BAD-8A1B-48BA-9959-DCA671D2C61E}" type="presOf" srcId="{CD3CEEDE-9AF4-44E5-B9A6-6F7AF0D91289}" destId="{95BC62BE-C2F4-4BBC-A3DC-931B2A764BF3}" srcOrd="0" destOrd="0" presId="urn:microsoft.com/office/officeart/2005/8/layout/cycle5"/>
    <dgm:cxn modelId="{881873FD-8E73-4D8A-BC6E-8C02CE4CE9A9}" type="presOf" srcId="{2103D377-FF84-40D8-9004-B86BCE22775F}" destId="{3A5FBBE9-20C4-46EF-BAA5-3D00AB0A4DB9}" srcOrd="0" destOrd="0" presId="urn:microsoft.com/office/officeart/2005/8/layout/cycle5"/>
    <dgm:cxn modelId="{4202AE9E-E254-4AC6-9769-F7B9D620F97E}" srcId="{CD3CEEDE-9AF4-44E5-B9A6-6F7AF0D91289}" destId="{CAD296A8-4E45-4CA7-99F2-DB8FFE9E1B83}" srcOrd="4" destOrd="0" parTransId="{A19A0CFE-73D7-42E4-8E03-AB8D9338AF15}" sibTransId="{59D044DD-0FBF-43BF-9A32-EA2071C32A8F}"/>
    <dgm:cxn modelId="{FCDAF76F-9B62-408C-A316-EB1FC924C5F6}" type="presOf" srcId="{A802DCDF-6AEC-4870-86C7-89EC69B54C6F}" destId="{006889DF-47C3-446C-8BBB-14B994B4B215}" srcOrd="0" destOrd="0" presId="urn:microsoft.com/office/officeart/2005/8/layout/cycle5"/>
    <dgm:cxn modelId="{A745D4AE-29F2-4003-A680-586CA57F8874}" srcId="{CD3CEEDE-9AF4-44E5-B9A6-6F7AF0D91289}" destId="{0D1146B0-B887-4F9C-8ED2-47B91918E2B0}" srcOrd="2" destOrd="0" parTransId="{1C32D5F4-3371-4C3F-83FA-EE20D6DDE68B}" sibTransId="{6A82A355-CCD5-48D1-8EC7-188F9DC7C513}"/>
    <dgm:cxn modelId="{3CE997B3-C8B8-4E90-8037-F79E3DCB2E96}" srcId="{CD3CEEDE-9AF4-44E5-B9A6-6F7AF0D91289}" destId="{982DEEC3-47B3-4B38-9FCD-0EF5570A23FB}" srcOrd="0" destOrd="0" parTransId="{059C4324-BE57-4035-9F50-F8CF4225822D}" sibTransId="{A802DCDF-6AEC-4870-86C7-89EC69B54C6F}"/>
    <dgm:cxn modelId="{67979076-971C-430A-9654-0E3361721704}" type="presOf" srcId="{59D044DD-0FBF-43BF-9A32-EA2071C32A8F}" destId="{ED30A5CF-F247-461E-B2D6-34BC521665D2}" srcOrd="0" destOrd="0" presId="urn:microsoft.com/office/officeart/2005/8/layout/cycle5"/>
    <dgm:cxn modelId="{DC309006-F972-4829-A19E-3187F3FEF368}" type="presOf" srcId="{43031649-7D9E-4054-907E-705EABD6FE3A}" destId="{35CB996B-9A60-4985-9526-F30BD6652120}" srcOrd="0" destOrd="0" presId="urn:microsoft.com/office/officeart/2005/8/layout/cycle5"/>
    <dgm:cxn modelId="{B772E113-2ED1-4E05-9D2B-6BA82E6A684E}" type="presParOf" srcId="{95BC62BE-C2F4-4BBC-A3DC-931B2A764BF3}" destId="{3DD0FFA0-57C5-4391-9422-FE506D6E2E80}" srcOrd="0" destOrd="0" presId="urn:microsoft.com/office/officeart/2005/8/layout/cycle5"/>
    <dgm:cxn modelId="{901268B8-AF34-4A98-8D7B-56D87DEDE6EA}" type="presParOf" srcId="{95BC62BE-C2F4-4BBC-A3DC-931B2A764BF3}" destId="{0D7D83BE-A13A-4CC5-8996-9E0877AE386D}" srcOrd="1" destOrd="0" presId="urn:microsoft.com/office/officeart/2005/8/layout/cycle5"/>
    <dgm:cxn modelId="{FF2B0D57-E56F-484E-AF44-1ACDBC16385D}" type="presParOf" srcId="{95BC62BE-C2F4-4BBC-A3DC-931B2A764BF3}" destId="{006889DF-47C3-446C-8BBB-14B994B4B215}" srcOrd="2" destOrd="0" presId="urn:microsoft.com/office/officeart/2005/8/layout/cycle5"/>
    <dgm:cxn modelId="{50DECEB5-9F66-42D0-AB94-57AC7E9A58A9}" type="presParOf" srcId="{95BC62BE-C2F4-4BBC-A3DC-931B2A764BF3}" destId="{FDD357C1-203B-49ED-80B5-ED8A4CB413DB}" srcOrd="3" destOrd="0" presId="urn:microsoft.com/office/officeart/2005/8/layout/cycle5"/>
    <dgm:cxn modelId="{ED4034DC-E3C4-414F-9065-AA729549D6E0}" type="presParOf" srcId="{95BC62BE-C2F4-4BBC-A3DC-931B2A764BF3}" destId="{B0512DE1-EEB8-4EEE-8E4B-9F2B5133A3E8}" srcOrd="4" destOrd="0" presId="urn:microsoft.com/office/officeart/2005/8/layout/cycle5"/>
    <dgm:cxn modelId="{092C4002-06AB-4199-AE2F-C49CD4331696}" type="presParOf" srcId="{95BC62BE-C2F4-4BBC-A3DC-931B2A764BF3}" destId="{35CB996B-9A60-4985-9526-F30BD6652120}" srcOrd="5" destOrd="0" presId="urn:microsoft.com/office/officeart/2005/8/layout/cycle5"/>
    <dgm:cxn modelId="{2CDB6029-8447-49C6-958D-4E45E19B9975}" type="presParOf" srcId="{95BC62BE-C2F4-4BBC-A3DC-931B2A764BF3}" destId="{9BDCC8F6-87FF-48C9-A3F0-D530F470F778}" srcOrd="6" destOrd="0" presId="urn:microsoft.com/office/officeart/2005/8/layout/cycle5"/>
    <dgm:cxn modelId="{6DA571FB-B117-459D-925C-68082D6C3212}" type="presParOf" srcId="{95BC62BE-C2F4-4BBC-A3DC-931B2A764BF3}" destId="{9EDA1607-78E1-4FDE-9CC6-D1CA2E7F1A5A}" srcOrd="7" destOrd="0" presId="urn:microsoft.com/office/officeart/2005/8/layout/cycle5"/>
    <dgm:cxn modelId="{70A3DB87-37AB-4E57-AC9D-C980EFC4910C}" type="presParOf" srcId="{95BC62BE-C2F4-4BBC-A3DC-931B2A764BF3}" destId="{E0894F5D-12CE-49D2-8983-2D33937CEE78}" srcOrd="8" destOrd="0" presId="urn:microsoft.com/office/officeart/2005/8/layout/cycle5"/>
    <dgm:cxn modelId="{3D0EBC4A-1A14-4920-90C3-F88BC4C70320}" type="presParOf" srcId="{95BC62BE-C2F4-4BBC-A3DC-931B2A764BF3}" destId="{3A5FBBE9-20C4-46EF-BAA5-3D00AB0A4DB9}" srcOrd="9" destOrd="0" presId="urn:microsoft.com/office/officeart/2005/8/layout/cycle5"/>
    <dgm:cxn modelId="{042E54BE-D4E0-458F-8BD7-0FCDC422842F}" type="presParOf" srcId="{95BC62BE-C2F4-4BBC-A3DC-931B2A764BF3}" destId="{CCD0B121-EDF4-44C5-8DC3-7E998501A195}" srcOrd="10" destOrd="0" presId="urn:microsoft.com/office/officeart/2005/8/layout/cycle5"/>
    <dgm:cxn modelId="{64DC4D11-D1B7-46DD-934E-4E9ED29B6A3E}" type="presParOf" srcId="{95BC62BE-C2F4-4BBC-A3DC-931B2A764BF3}" destId="{F766F302-857F-49D3-AAD0-715B6A91CA87}" srcOrd="11" destOrd="0" presId="urn:microsoft.com/office/officeart/2005/8/layout/cycle5"/>
    <dgm:cxn modelId="{9E66B69E-E38A-462A-9E6E-C9F4357B931C}" type="presParOf" srcId="{95BC62BE-C2F4-4BBC-A3DC-931B2A764BF3}" destId="{A1B35786-2FD2-4394-A84D-4303A8A46B95}" srcOrd="12" destOrd="0" presId="urn:microsoft.com/office/officeart/2005/8/layout/cycle5"/>
    <dgm:cxn modelId="{7A2A8D84-671B-4874-8289-DAB25E434518}" type="presParOf" srcId="{95BC62BE-C2F4-4BBC-A3DC-931B2A764BF3}" destId="{472521EF-5B99-448C-BAAF-641FCEA4F3E2}" srcOrd="13" destOrd="0" presId="urn:microsoft.com/office/officeart/2005/8/layout/cycle5"/>
    <dgm:cxn modelId="{A1A5F344-1DA0-4B2B-A9C8-E5395B1086E7}" type="presParOf" srcId="{95BC62BE-C2F4-4BBC-A3DC-931B2A764BF3}" destId="{ED30A5CF-F247-461E-B2D6-34BC521665D2}" srcOrd="14" destOrd="0" presId="urn:microsoft.com/office/officeart/2005/8/layout/cycle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3CEEDE-9AF4-44E5-B9A6-6F7AF0D9128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982DEEC3-47B3-4B38-9FCD-0EF5570A23FB}">
      <dgm:prSet phldrT="[Metin]"/>
      <dgm:spPr>
        <a:solidFill>
          <a:srgbClr val="C00000"/>
        </a:solidFill>
      </dgm:spPr>
      <dgm:t>
        <a:bodyPr/>
        <a:lstStyle/>
        <a:p>
          <a:r>
            <a:rPr lang="tr-TR" baseline="0" dirty="0" smtClean="0">
              <a:solidFill>
                <a:sysClr val="windowText" lastClr="000000"/>
              </a:solidFill>
            </a:rPr>
            <a:t>A TIBBİ SEKRETERİ DAHİLİYE POLİKLİNİĞİ</a:t>
          </a:r>
          <a:endParaRPr lang="tr-TR" baseline="0" dirty="0">
            <a:solidFill>
              <a:sysClr val="windowText" lastClr="000000"/>
            </a:solidFill>
          </a:endParaRPr>
        </a:p>
      </dgm:t>
    </dgm:pt>
    <dgm:pt modelId="{059C4324-BE57-4035-9F50-F8CF4225822D}" type="parTrans" cxnId="{3CE997B3-C8B8-4E90-8037-F79E3DCB2E96}">
      <dgm:prSet/>
      <dgm:spPr/>
      <dgm:t>
        <a:bodyPr/>
        <a:lstStyle/>
        <a:p>
          <a:endParaRPr lang="tr-TR"/>
        </a:p>
      </dgm:t>
    </dgm:pt>
    <dgm:pt modelId="{A802DCDF-6AEC-4870-86C7-89EC69B54C6F}" type="sibTrans" cxnId="{3CE997B3-C8B8-4E90-8037-F79E3DCB2E96}">
      <dgm:prSet/>
      <dgm:spPr/>
      <dgm:t>
        <a:bodyPr/>
        <a:lstStyle/>
        <a:p>
          <a:endParaRPr lang="tr-TR"/>
        </a:p>
      </dgm:t>
    </dgm:pt>
    <dgm:pt modelId="{1FB0B7E5-F612-4269-AB49-079596F7D647}">
      <dgm:prSet phldrT="[Metin]"/>
      <dgm:spPr>
        <a:solidFill>
          <a:srgbClr val="00B050"/>
        </a:solidFill>
      </dgm:spPr>
      <dgm:t>
        <a:bodyPr/>
        <a:lstStyle/>
        <a:p>
          <a:r>
            <a:rPr lang="tr-TR" baseline="0" dirty="0" smtClean="0">
              <a:solidFill>
                <a:sysClr val="windowText" lastClr="000000"/>
              </a:solidFill>
            </a:rPr>
            <a:t>A TIBBİ SEKRETERİ HARİCİYE POLİKLİNİĞİ</a:t>
          </a:r>
          <a:endParaRPr lang="tr-TR" baseline="0" dirty="0">
            <a:solidFill>
              <a:sysClr val="windowText" lastClr="000000"/>
            </a:solidFill>
          </a:endParaRPr>
        </a:p>
      </dgm:t>
    </dgm:pt>
    <dgm:pt modelId="{A323A620-4CE8-4844-B893-8F0A9F8432E3}" type="parTrans" cxnId="{027B1B18-9365-4D87-AF31-C4C09E4C9295}">
      <dgm:prSet/>
      <dgm:spPr/>
      <dgm:t>
        <a:bodyPr/>
        <a:lstStyle/>
        <a:p>
          <a:endParaRPr lang="tr-TR"/>
        </a:p>
      </dgm:t>
    </dgm:pt>
    <dgm:pt modelId="{43031649-7D9E-4054-907E-705EABD6FE3A}" type="sibTrans" cxnId="{027B1B18-9365-4D87-AF31-C4C09E4C9295}">
      <dgm:prSet/>
      <dgm:spPr/>
      <dgm:t>
        <a:bodyPr/>
        <a:lstStyle/>
        <a:p>
          <a:endParaRPr lang="tr-TR"/>
        </a:p>
      </dgm:t>
    </dgm:pt>
    <dgm:pt modelId="{0D1146B0-B887-4F9C-8ED2-47B91918E2B0}">
      <dgm:prSet phldrT="[Metin]"/>
      <dgm:spPr>
        <a:solidFill>
          <a:srgbClr val="FFC000"/>
        </a:solidFill>
      </dgm:spPr>
      <dgm:t>
        <a:bodyPr/>
        <a:lstStyle/>
        <a:p>
          <a:r>
            <a:rPr lang="tr-TR" baseline="0" dirty="0" smtClean="0">
              <a:solidFill>
                <a:sysClr val="windowText" lastClr="000000"/>
              </a:solidFill>
            </a:rPr>
            <a:t>A TIBBİ SEKRETERİ NÖROLOJİ POLİKLİNİĞİ</a:t>
          </a:r>
          <a:endParaRPr lang="tr-TR" baseline="0" dirty="0">
            <a:solidFill>
              <a:sysClr val="windowText" lastClr="000000"/>
            </a:solidFill>
          </a:endParaRPr>
        </a:p>
      </dgm:t>
    </dgm:pt>
    <dgm:pt modelId="{1C32D5F4-3371-4C3F-83FA-EE20D6DDE68B}" type="parTrans" cxnId="{A745D4AE-29F2-4003-A680-586CA57F8874}">
      <dgm:prSet/>
      <dgm:spPr/>
      <dgm:t>
        <a:bodyPr/>
        <a:lstStyle/>
        <a:p>
          <a:endParaRPr lang="tr-TR"/>
        </a:p>
      </dgm:t>
    </dgm:pt>
    <dgm:pt modelId="{6A82A355-CCD5-48D1-8EC7-188F9DC7C513}" type="sibTrans" cxnId="{A745D4AE-29F2-4003-A680-586CA57F8874}">
      <dgm:prSet/>
      <dgm:spPr/>
      <dgm:t>
        <a:bodyPr/>
        <a:lstStyle/>
        <a:p>
          <a:endParaRPr lang="tr-TR"/>
        </a:p>
      </dgm:t>
    </dgm:pt>
    <dgm:pt modelId="{2103D377-FF84-40D8-9004-B86BCE22775F}">
      <dgm:prSet phldrT="[Metin]"/>
      <dgm:spPr>
        <a:solidFill>
          <a:srgbClr val="00B0F0"/>
        </a:solidFill>
      </dgm:spPr>
      <dgm:t>
        <a:bodyPr/>
        <a:lstStyle/>
        <a:p>
          <a:r>
            <a:rPr lang="tr-TR" baseline="0" dirty="0" smtClean="0">
              <a:solidFill>
                <a:sysClr val="windowText" lastClr="000000"/>
              </a:solidFill>
            </a:rPr>
            <a:t>A TIBBİ SEKRETERİ ÜROLOJİ POLİKLİNİĞİ</a:t>
          </a:r>
          <a:endParaRPr lang="tr-TR" baseline="0" dirty="0">
            <a:solidFill>
              <a:sysClr val="windowText" lastClr="000000"/>
            </a:solidFill>
          </a:endParaRPr>
        </a:p>
      </dgm:t>
    </dgm:pt>
    <dgm:pt modelId="{7016C13C-889D-403C-8029-A856056C7C00}" type="parTrans" cxnId="{0E4C91A0-995B-431A-88E3-4C2A552BEDCC}">
      <dgm:prSet/>
      <dgm:spPr/>
      <dgm:t>
        <a:bodyPr/>
        <a:lstStyle/>
        <a:p>
          <a:endParaRPr lang="tr-TR"/>
        </a:p>
      </dgm:t>
    </dgm:pt>
    <dgm:pt modelId="{09829C58-A71C-4D84-B6A2-10C25EDA61C9}" type="sibTrans" cxnId="{0E4C91A0-995B-431A-88E3-4C2A552BEDCC}">
      <dgm:prSet/>
      <dgm:spPr/>
      <dgm:t>
        <a:bodyPr/>
        <a:lstStyle/>
        <a:p>
          <a:endParaRPr lang="tr-TR"/>
        </a:p>
      </dgm:t>
    </dgm:pt>
    <dgm:pt modelId="{CAD296A8-4E45-4CA7-99F2-DB8FFE9E1B83}">
      <dgm:prSet phldrT="[Metin]"/>
      <dgm:spPr>
        <a:solidFill>
          <a:schemeClr val="accent6">
            <a:lumMod val="75000"/>
          </a:schemeClr>
        </a:solidFill>
      </dgm:spPr>
      <dgm:t>
        <a:bodyPr/>
        <a:lstStyle/>
        <a:p>
          <a:r>
            <a:rPr lang="tr-TR" baseline="0" dirty="0" smtClean="0">
              <a:solidFill>
                <a:sysClr val="windowText" lastClr="000000"/>
              </a:solidFill>
            </a:rPr>
            <a:t>A TIBBİ SEKRETERİ ÇOCUK POLİKLİNİĞİ</a:t>
          </a:r>
          <a:endParaRPr lang="tr-TR" baseline="0" dirty="0">
            <a:solidFill>
              <a:sysClr val="windowText" lastClr="000000"/>
            </a:solidFill>
          </a:endParaRPr>
        </a:p>
      </dgm:t>
    </dgm:pt>
    <dgm:pt modelId="{A19A0CFE-73D7-42E4-8E03-AB8D9338AF15}" type="parTrans" cxnId="{4202AE9E-E254-4AC6-9769-F7B9D620F97E}">
      <dgm:prSet/>
      <dgm:spPr/>
      <dgm:t>
        <a:bodyPr/>
        <a:lstStyle/>
        <a:p>
          <a:endParaRPr lang="tr-TR"/>
        </a:p>
      </dgm:t>
    </dgm:pt>
    <dgm:pt modelId="{59D044DD-0FBF-43BF-9A32-EA2071C32A8F}" type="sibTrans" cxnId="{4202AE9E-E254-4AC6-9769-F7B9D620F97E}">
      <dgm:prSet/>
      <dgm:spPr/>
      <dgm:t>
        <a:bodyPr/>
        <a:lstStyle/>
        <a:p>
          <a:endParaRPr lang="tr-TR"/>
        </a:p>
      </dgm:t>
    </dgm:pt>
    <dgm:pt modelId="{95BC62BE-C2F4-4BBC-A3DC-931B2A764BF3}" type="pres">
      <dgm:prSet presAssocID="{CD3CEEDE-9AF4-44E5-B9A6-6F7AF0D91289}" presName="cycle" presStyleCnt="0">
        <dgm:presLayoutVars>
          <dgm:dir/>
          <dgm:resizeHandles val="exact"/>
        </dgm:presLayoutVars>
      </dgm:prSet>
      <dgm:spPr/>
      <dgm:t>
        <a:bodyPr/>
        <a:lstStyle/>
        <a:p>
          <a:endParaRPr lang="tr-TR"/>
        </a:p>
      </dgm:t>
    </dgm:pt>
    <dgm:pt modelId="{3DD0FFA0-57C5-4391-9422-FE506D6E2E80}" type="pres">
      <dgm:prSet presAssocID="{982DEEC3-47B3-4B38-9FCD-0EF5570A23FB}" presName="node" presStyleLbl="node1" presStyleIdx="0" presStyleCnt="5">
        <dgm:presLayoutVars>
          <dgm:bulletEnabled val="1"/>
        </dgm:presLayoutVars>
      </dgm:prSet>
      <dgm:spPr/>
      <dgm:t>
        <a:bodyPr/>
        <a:lstStyle/>
        <a:p>
          <a:endParaRPr lang="tr-TR"/>
        </a:p>
      </dgm:t>
    </dgm:pt>
    <dgm:pt modelId="{0D7D83BE-A13A-4CC5-8996-9E0877AE386D}" type="pres">
      <dgm:prSet presAssocID="{982DEEC3-47B3-4B38-9FCD-0EF5570A23FB}" presName="spNode" presStyleCnt="0"/>
      <dgm:spPr/>
    </dgm:pt>
    <dgm:pt modelId="{006889DF-47C3-446C-8BBB-14B994B4B215}" type="pres">
      <dgm:prSet presAssocID="{A802DCDF-6AEC-4870-86C7-89EC69B54C6F}" presName="sibTrans" presStyleLbl="sibTrans1D1" presStyleIdx="0" presStyleCnt="5"/>
      <dgm:spPr/>
      <dgm:t>
        <a:bodyPr/>
        <a:lstStyle/>
        <a:p>
          <a:endParaRPr lang="tr-TR"/>
        </a:p>
      </dgm:t>
    </dgm:pt>
    <dgm:pt modelId="{FDD357C1-203B-49ED-80B5-ED8A4CB413DB}" type="pres">
      <dgm:prSet presAssocID="{1FB0B7E5-F612-4269-AB49-079596F7D647}" presName="node" presStyleLbl="node1" presStyleIdx="1" presStyleCnt="5">
        <dgm:presLayoutVars>
          <dgm:bulletEnabled val="1"/>
        </dgm:presLayoutVars>
      </dgm:prSet>
      <dgm:spPr/>
      <dgm:t>
        <a:bodyPr/>
        <a:lstStyle/>
        <a:p>
          <a:endParaRPr lang="tr-TR"/>
        </a:p>
      </dgm:t>
    </dgm:pt>
    <dgm:pt modelId="{B0512DE1-EEB8-4EEE-8E4B-9F2B5133A3E8}" type="pres">
      <dgm:prSet presAssocID="{1FB0B7E5-F612-4269-AB49-079596F7D647}" presName="spNode" presStyleCnt="0"/>
      <dgm:spPr/>
    </dgm:pt>
    <dgm:pt modelId="{35CB996B-9A60-4985-9526-F30BD6652120}" type="pres">
      <dgm:prSet presAssocID="{43031649-7D9E-4054-907E-705EABD6FE3A}" presName="sibTrans" presStyleLbl="sibTrans1D1" presStyleIdx="1" presStyleCnt="5"/>
      <dgm:spPr/>
      <dgm:t>
        <a:bodyPr/>
        <a:lstStyle/>
        <a:p>
          <a:endParaRPr lang="tr-TR"/>
        </a:p>
      </dgm:t>
    </dgm:pt>
    <dgm:pt modelId="{9BDCC8F6-87FF-48C9-A3F0-D530F470F778}" type="pres">
      <dgm:prSet presAssocID="{0D1146B0-B887-4F9C-8ED2-47B91918E2B0}" presName="node" presStyleLbl="node1" presStyleIdx="2" presStyleCnt="5">
        <dgm:presLayoutVars>
          <dgm:bulletEnabled val="1"/>
        </dgm:presLayoutVars>
      </dgm:prSet>
      <dgm:spPr/>
      <dgm:t>
        <a:bodyPr/>
        <a:lstStyle/>
        <a:p>
          <a:endParaRPr lang="tr-TR"/>
        </a:p>
      </dgm:t>
    </dgm:pt>
    <dgm:pt modelId="{9EDA1607-78E1-4FDE-9CC6-D1CA2E7F1A5A}" type="pres">
      <dgm:prSet presAssocID="{0D1146B0-B887-4F9C-8ED2-47B91918E2B0}" presName="spNode" presStyleCnt="0"/>
      <dgm:spPr/>
    </dgm:pt>
    <dgm:pt modelId="{E0894F5D-12CE-49D2-8983-2D33937CEE78}" type="pres">
      <dgm:prSet presAssocID="{6A82A355-CCD5-48D1-8EC7-188F9DC7C513}" presName="sibTrans" presStyleLbl="sibTrans1D1" presStyleIdx="2" presStyleCnt="5"/>
      <dgm:spPr/>
      <dgm:t>
        <a:bodyPr/>
        <a:lstStyle/>
        <a:p>
          <a:endParaRPr lang="tr-TR"/>
        </a:p>
      </dgm:t>
    </dgm:pt>
    <dgm:pt modelId="{3A5FBBE9-20C4-46EF-BAA5-3D00AB0A4DB9}" type="pres">
      <dgm:prSet presAssocID="{2103D377-FF84-40D8-9004-B86BCE22775F}" presName="node" presStyleLbl="node1" presStyleIdx="3" presStyleCnt="5">
        <dgm:presLayoutVars>
          <dgm:bulletEnabled val="1"/>
        </dgm:presLayoutVars>
      </dgm:prSet>
      <dgm:spPr/>
      <dgm:t>
        <a:bodyPr/>
        <a:lstStyle/>
        <a:p>
          <a:endParaRPr lang="tr-TR"/>
        </a:p>
      </dgm:t>
    </dgm:pt>
    <dgm:pt modelId="{CCD0B121-EDF4-44C5-8DC3-7E998501A195}" type="pres">
      <dgm:prSet presAssocID="{2103D377-FF84-40D8-9004-B86BCE22775F}" presName="spNode" presStyleCnt="0"/>
      <dgm:spPr/>
    </dgm:pt>
    <dgm:pt modelId="{F766F302-857F-49D3-AAD0-715B6A91CA87}" type="pres">
      <dgm:prSet presAssocID="{09829C58-A71C-4D84-B6A2-10C25EDA61C9}" presName="sibTrans" presStyleLbl="sibTrans1D1" presStyleIdx="3" presStyleCnt="5"/>
      <dgm:spPr/>
      <dgm:t>
        <a:bodyPr/>
        <a:lstStyle/>
        <a:p>
          <a:endParaRPr lang="tr-TR"/>
        </a:p>
      </dgm:t>
    </dgm:pt>
    <dgm:pt modelId="{A1B35786-2FD2-4394-A84D-4303A8A46B95}" type="pres">
      <dgm:prSet presAssocID="{CAD296A8-4E45-4CA7-99F2-DB8FFE9E1B83}" presName="node" presStyleLbl="node1" presStyleIdx="4" presStyleCnt="5">
        <dgm:presLayoutVars>
          <dgm:bulletEnabled val="1"/>
        </dgm:presLayoutVars>
      </dgm:prSet>
      <dgm:spPr/>
      <dgm:t>
        <a:bodyPr/>
        <a:lstStyle/>
        <a:p>
          <a:endParaRPr lang="tr-TR"/>
        </a:p>
      </dgm:t>
    </dgm:pt>
    <dgm:pt modelId="{472521EF-5B99-448C-BAAF-641FCEA4F3E2}" type="pres">
      <dgm:prSet presAssocID="{CAD296A8-4E45-4CA7-99F2-DB8FFE9E1B83}" presName="spNode" presStyleCnt="0"/>
      <dgm:spPr/>
    </dgm:pt>
    <dgm:pt modelId="{ED30A5CF-F247-461E-B2D6-34BC521665D2}" type="pres">
      <dgm:prSet presAssocID="{59D044DD-0FBF-43BF-9A32-EA2071C32A8F}" presName="sibTrans" presStyleLbl="sibTrans1D1" presStyleIdx="4" presStyleCnt="5"/>
      <dgm:spPr/>
      <dgm:t>
        <a:bodyPr/>
        <a:lstStyle/>
        <a:p>
          <a:endParaRPr lang="tr-TR"/>
        </a:p>
      </dgm:t>
    </dgm:pt>
  </dgm:ptLst>
  <dgm:cxnLst>
    <dgm:cxn modelId="{17F42AD1-FC52-450C-83B5-835752EB007E}" type="presOf" srcId="{6A82A355-CCD5-48D1-8EC7-188F9DC7C513}" destId="{E0894F5D-12CE-49D2-8983-2D33937CEE78}" srcOrd="0" destOrd="0" presId="urn:microsoft.com/office/officeart/2005/8/layout/cycle5"/>
    <dgm:cxn modelId="{42F2D85E-9025-4B05-A228-BBC71EDC713B}" type="presOf" srcId="{982DEEC3-47B3-4B38-9FCD-0EF5570A23FB}" destId="{3DD0FFA0-57C5-4391-9422-FE506D6E2E80}" srcOrd="0" destOrd="0" presId="urn:microsoft.com/office/officeart/2005/8/layout/cycle5"/>
    <dgm:cxn modelId="{FAE18E6E-5C76-4D3B-BAF3-98C6A017D7E8}" type="presOf" srcId="{2103D377-FF84-40D8-9004-B86BCE22775F}" destId="{3A5FBBE9-20C4-46EF-BAA5-3D00AB0A4DB9}" srcOrd="0" destOrd="0" presId="urn:microsoft.com/office/officeart/2005/8/layout/cycle5"/>
    <dgm:cxn modelId="{027B1B18-9365-4D87-AF31-C4C09E4C9295}" srcId="{CD3CEEDE-9AF4-44E5-B9A6-6F7AF0D91289}" destId="{1FB0B7E5-F612-4269-AB49-079596F7D647}" srcOrd="1" destOrd="0" parTransId="{A323A620-4CE8-4844-B893-8F0A9F8432E3}" sibTransId="{43031649-7D9E-4054-907E-705EABD6FE3A}"/>
    <dgm:cxn modelId="{CBB0A469-CB03-473F-B42B-36D90C442CD3}" type="presOf" srcId="{43031649-7D9E-4054-907E-705EABD6FE3A}" destId="{35CB996B-9A60-4985-9526-F30BD6652120}" srcOrd="0" destOrd="0" presId="urn:microsoft.com/office/officeart/2005/8/layout/cycle5"/>
    <dgm:cxn modelId="{0E4C91A0-995B-431A-88E3-4C2A552BEDCC}" srcId="{CD3CEEDE-9AF4-44E5-B9A6-6F7AF0D91289}" destId="{2103D377-FF84-40D8-9004-B86BCE22775F}" srcOrd="3" destOrd="0" parTransId="{7016C13C-889D-403C-8029-A856056C7C00}" sibTransId="{09829C58-A71C-4D84-B6A2-10C25EDA61C9}"/>
    <dgm:cxn modelId="{B0AFEAD0-949F-4FA0-8490-71403EBBFC10}" type="presOf" srcId="{59D044DD-0FBF-43BF-9A32-EA2071C32A8F}" destId="{ED30A5CF-F247-461E-B2D6-34BC521665D2}" srcOrd="0" destOrd="0" presId="urn:microsoft.com/office/officeart/2005/8/layout/cycle5"/>
    <dgm:cxn modelId="{4202AE9E-E254-4AC6-9769-F7B9D620F97E}" srcId="{CD3CEEDE-9AF4-44E5-B9A6-6F7AF0D91289}" destId="{CAD296A8-4E45-4CA7-99F2-DB8FFE9E1B83}" srcOrd="4" destOrd="0" parTransId="{A19A0CFE-73D7-42E4-8E03-AB8D9338AF15}" sibTransId="{59D044DD-0FBF-43BF-9A32-EA2071C32A8F}"/>
    <dgm:cxn modelId="{92B6D6C9-90C5-4CE3-B9DF-F321C2221DBA}" type="presOf" srcId="{1FB0B7E5-F612-4269-AB49-079596F7D647}" destId="{FDD357C1-203B-49ED-80B5-ED8A4CB413DB}" srcOrd="0" destOrd="0" presId="urn:microsoft.com/office/officeart/2005/8/layout/cycle5"/>
    <dgm:cxn modelId="{A745D4AE-29F2-4003-A680-586CA57F8874}" srcId="{CD3CEEDE-9AF4-44E5-B9A6-6F7AF0D91289}" destId="{0D1146B0-B887-4F9C-8ED2-47B91918E2B0}" srcOrd="2" destOrd="0" parTransId="{1C32D5F4-3371-4C3F-83FA-EE20D6DDE68B}" sibTransId="{6A82A355-CCD5-48D1-8EC7-188F9DC7C513}"/>
    <dgm:cxn modelId="{1F69579D-7AD1-42CE-9E38-7CFE384EF607}" type="presOf" srcId="{CD3CEEDE-9AF4-44E5-B9A6-6F7AF0D91289}" destId="{95BC62BE-C2F4-4BBC-A3DC-931B2A764BF3}" srcOrd="0" destOrd="0" presId="urn:microsoft.com/office/officeart/2005/8/layout/cycle5"/>
    <dgm:cxn modelId="{3CE997B3-C8B8-4E90-8037-F79E3DCB2E96}" srcId="{CD3CEEDE-9AF4-44E5-B9A6-6F7AF0D91289}" destId="{982DEEC3-47B3-4B38-9FCD-0EF5570A23FB}" srcOrd="0" destOrd="0" parTransId="{059C4324-BE57-4035-9F50-F8CF4225822D}" sibTransId="{A802DCDF-6AEC-4870-86C7-89EC69B54C6F}"/>
    <dgm:cxn modelId="{98825170-DC01-422B-A06E-921BD8EF55F4}" type="presOf" srcId="{CAD296A8-4E45-4CA7-99F2-DB8FFE9E1B83}" destId="{A1B35786-2FD2-4394-A84D-4303A8A46B95}" srcOrd="0" destOrd="0" presId="urn:microsoft.com/office/officeart/2005/8/layout/cycle5"/>
    <dgm:cxn modelId="{2A45D657-9D92-4A3C-ADD0-A85D46CE64A6}" type="presOf" srcId="{0D1146B0-B887-4F9C-8ED2-47B91918E2B0}" destId="{9BDCC8F6-87FF-48C9-A3F0-D530F470F778}" srcOrd="0" destOrd="0" presId="urn:microsoft.com/office/officeart/2005/8/layout/cycle5"/>
    <dgm:cxn modelId="{59A55F17-648E-4D75-BF2E-2C7D60FE3544}" type="presOf" srcId="{A802DCDF-6AEC-4870-86C7-89EC69B54C6F}" destId="{006889DF-47C3-446C-8BBB-14B994B4B215}" srcOrd="0" destOrd="0" presId="urn:microsoft.com/office/officeart/2005/8/layout/cycle5"/>
    <dgm:cxn modelId="{7FC0A9C5-6B95-4BBF-825F-8E48586C31F9}" type="presOf" srcId="{09829C58-A71C-4D84-B6A2-10C25EDA61C9}" destId="{F766F302-857F-49D3-AAD0-715B6A91CA87}" srcOrd="0" destOrd="0" presId="urn:microsoft.com/office/officeart/2005/8/layout/cycle5"/>
    <dgm:cxn modelId="{C484050F-645B-4DBF-ABB2-E71B5B13B84B}" type="presParOf" srcId="{95BC62BE-C2F4-4BBC-A3DC-931B2A764BF3}" destId="{3DD0FFA0-57C5-4391-9422-FE506D6E2E80}" srcOrd="0" destOrd="0" presId="urn:microsoft.com/office/officeart/2005/8/layout/cycle5"/>
    <dgm:cxn modelId="{937088C0-7D83-4B56-8B44-330E6A7D6F7A}" type="presParOf" srcId="{95BC62BE-C2F4-4BBC-A3DC-931B2A764BF3}" destId="{0D7D83BE-A13A-4CC5-8996-9E0877AE386D}" srcOrd="1" destOrd="0" presId="urn:microsoft.com/office/officeart/2005/8/layout/cycle5"/>
    <dgm:cxn modelId="{EBF85EDB-137B-4AE6-8A0F-692FDC750DB8}" type="presParOf" srcId="{95BC62BE-C2F4-4BBC-A3DC-931B2A764BF3}" destId="{006889DF-47C3-446C-8BBB-14B994B4B215}" srcOrd="2" destOrd="0" presId="urn:microsoft.com/office/officeart/2005/8/layout/cycle5"/>
    <dgm:cxn modelId="{816DB3A7-C2E8-4F86-82F2-34F47D4708DF}" type="presParOf" srcId="{95BC62BE-C2F4-4BBC-A3DC-931B2A764BF3}" destId="{FDD357C1-203B-49ED-80B5-ED8A4CB413DB}" srcOrd="3" destOrd="0" presId="urn:microsoft.com/office/officeart/2005/8/layout/cycle5"/>
    <dgm:cxn modelId="{A44FCA50-A972-40B6-B18D-4B0525D34CC7}" type="presParOf" srcId="{95BC62BE-C2F4-4BBC-A3DC-931B2A764BF3}" destId="{B0512DE1-EEB8-4EEE-8E4B-9F2B5133A3E8}" srcOrd="4" destOrd="0" presId="urn:microsoft.com/office/officeart/2005/8/layout/cycle5"/>
    <dgm:cxn modelId="{914B6316-4387-4199-BCF1-94A92FD76767}" type="presParOf" srcId="{95BC62BE-C2F4-4BBC-A3DC-931B2A764BF3}" destId="{35CB996B-9A60-4985-9526-F30BD6652120}" srcOrd="5" destOrd="0" presId="urn:microsoft.com/office/officeart/2005/8/layout/cycle5"/>
    <dgm:cxn modelId="{9C3C4FBE-A1CB-46CB-AB32-FEEC2A519A1A}" type="presParOf" srcId="{95BC62BE-C2F4-4BBC-A3DC-931B2A764BF3}" destId="{9BDCC8F6-87FF-48C9-A3F0-D530F470F778}" srcOrd="6" destOrd="0" presId="urn:microsoft.com/office/officeart/2005/8/layout/cycle5"/>
    <dgm:cxn modelId="{13B01903-B62C-4CC8-BBB3-3AE46D9A706C}" type="presParOf" srcId="{95BC62BE-C2F4-4BBC-A3DC-931B2A764BF3}" destId="{9EDA1607-78E1-4FDE-9CC6-D1CA2E7F1A5A}" srcOrd="7" destOrd="0" presId="urn:microsoft.com/office/officeart/2005/8/layout/cycle5"/>
    <dgm:cxn modelId="{1F7830B8-73C8-4A02-9FF3-2AC86718083A}" type="presParOf" srcId="{95BC62BE-C2F4-4BBC-A3DC-931B2A764BF3}" destId="{E0894F5D-12CE-49D2-8983-2D33937CEE78}" srcOrd="8" destOrd="0" presId="urn:microsoft.com/office/officeart/2005/8/layout/cycle5"/>
    <dgm:cxn modelId="{2F9433DB-63AB-4561-A052-EB2FF55773A9}" type="presParOf" srcId="{95BC62BE-C2F4-4BBC-A3DC-931B2A764BF3}" destId="{3A5FBBE9-20C4-46EF-BAA5-3D00AB0A4DB9}" srcOrd="9" destOrd="0" presId="urn:microsoft.com/office/officeart/2005/8/layout/cycle5"/>
    <dgm:cxn modelId="{12FF9FEF-83C1-4950-8C77-79CF4C35700D}" type="presParOf" srcId="{95BC62BE-C2F4-4BBC-A3DC-931B2A764BF3}" destId="{CCD0B121-EDF4-44C5-8DC3-7E998501A195}" srcOrd="10" destOrd="0" presId="urn:microsoft.com/office/officeart/2005/8/layout/cycle5"/>
    <dgm:cxn modelId="{E5FD72E6-9254-4C13-A721-218028CA32BB}" type="presParOf" srcId="{95BC62BE-C2F4-4BBC-A3DC-931B2A764BF3}" destId="{F766F302-857F-49D3-AAD0-715B6A91CA87}" srcOrd="11" destOrd="0" presId="urn:microsoft.com/office/officeart/2005/8/layout/cycle5"/>
    <dgm:cxn modelId="{C8C7EB7E-3499-4AEA-BD5E-8D1ABE9D1C5D}" type="presParOf" srcId="{95BC62BE-C2F4-4BBC-A3DC-931B2A764BF3}" destId="{A1B35786-2FD2-4394-A84D-4303A8A46B95}" srcOrd="12" destOrd="0" presId="urn:microsoft.com/office/officeart/2005/8/layout/cycle5"/>
    <dgm:cxn modelId="{88DF531B-015E-4E62-9C9A-985379953E3D}" type="presParOf" srcId="{95BC62BE-C2F4-4BBC-A3DC-931B2A764BF3}" destId="{472521EF-5B99-448C-BAAF-641FCEA4F3E2}" srcOrd="13" destOrd="0" presId="urn:microsoft.com/office/officeart/2005/8/layout/cycle5"/>
    <dgm:cxn modelId="{A60373FE-68F5-4D42-8959-2FF5306F1078}" type="presParOf" srcId="{95BC62BE-C2F4-4BBC-A3DC-931B2A764BF3}" destId="{ED30A5CF-F247-461E-B2D6-34BC521665D2}" srcOrd="14" destOrd="0" presId="urn:microsoft.com/office/officeart/2005/8/layout/cycle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3CEEDE-9AF4-44E5-B9A6-6F7AF0D9128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982DEEC3-47B3-4B38-9FCD-0EF5570A23FB}">
      <dgm:prSet phldrT="[Metin]"/>
      <dgm:spPr>
        <a:solidFill>
          <a:srgbClr val="C00000"/>
        </a:solidFill>
      </dgm:spPr>
      <dgm:t>
        <a:bodyPr/>
        <a:lstStyle/>
        <a:p>
          <a:r>
            <a:rPr lang="tr-TR" baseline="0" dirty="0" smtClean="0">
              <a:solidFill>
                <a:sysClr val="windowText" lastClr="000000"/>
              </a:solidFill>
            </a:rPr>
            <a:t>A TEMİZLİK PERSONELİ</a:t>
          </a:r>
        </a:p>
        <a:p>
          <a:r>
            <a:rPr lang="tr-TR" baseline="0" dirty="0" smtClean="0">
              <a:solidFill>
                <a:sysClr val="windowText" lastClr="000000"/>
              </a:solidFill>
            </a:rPr>
            <a:t>1.KAT</a:t>
          </a:r>
          <a:endParaRPr lang="tr-TR" baseline="0" dirty="0">
            <a:solidFill>
              <a:sysClr val="windowText" lastClr="000000"/>
            </a:solidFill>
          </a:endParaRPr>
        </a:p>
      </dgm:t>
    </dgm:pt>
    <dgm:pt modelId="{059C4324-BE57-4035-9F50-F8CF4225822D}" type="parTrans" cxnId="{3CE997B3-C8B8-4E90-8037-F79E3DCB2E96}">
      <dgm:prSet/>
      <dgm:spPr/>
      <dgm:t>
        <a:bodyPr/>
        <a:lstStyle/>
        <a:p>
          <a:endParaRPr lang="tr-TR"/>
        </a:p>
      </dgm:t>
    </dgm:pt>
    <dgm:pt modelId="{A802DCDF-6AEC-4870-86C7-89EC69B54C6F}" type="sibTrans" cxnId="{3CE997B3-C8B8-4E90-8037-F79E3DCB2E96}">
      <dgm:prSet/>
      <dgm:spPr/>
      <dgm:t>
        <a:bodyPr/>
        <a:lstStyle/>
        <a:p>
          <a:endParaRPr lang="tr-TR"/>
        </a:p>
      </dgm:t>
    </dgm:pt>
    <dgm:pt modelId="{1FB0B7E5-F612-4269-AB49-079596F7D647}">
      <dgm:prSet phldrT="[Metin]"/>
      <dgm:spPr>
        <a:solidFill>
          <a:srgbClr val="00B050"/>
        </a:solidFill>
      </dgm:spPr>
      <dgm:t>
        <a:bodyPr/>
        <a:lstStyle/>
        <a:p>
          <a:r>
            <a:rPr lang="tr-TR" baseline="0" dirty="0" smtClean="0">
              <a:solidFill>
                <a:sysClr val="windowText" lastClr="000000"/>
              </a:solidFill>
            </a:rPr>
            <a:t>A TEMİZLİK PERSONELİ        2. KAT</a:t>
          </a:r>
          <a:endParaRPr lang="tr-TR" baseline="0" dirty="0">
            <a:solidFill>
              <a:sysClr val="windowText" lastClr="000000"/>
            </a:solidFill>
          </a:endParaRPr>
        </a:p>
      </dgm:t>
    </dgm:pt>
    <dgm:pt modelId="{A323A620-4CE8-4844-B893-8F0A9F8432E3}" type="parTrans" cxnId="{027B1B18-9365-4D87-AF31-C4C09E4C9295}">
      <dgm:prSet/>
      <dgm:spPr/>
      <dgm:t>
        <a:bodyPr/>
        <a:lstStyle/>
        <a:p>
          <a:endParaRPr lang="tr-TR"/>
        </a:p>
      </dgm:t>
    </dgm:pt>
    <dgm:pt modelId="{43031649-7D9E-4054-907E-705EABD6FE3A}" type="sibTrans" cxnId="{027B1B18-9365-4D87-AF31-C4C09E4C9295}">
      <dgm:prSet/>
      <dgm:spPr/>
      <dgm:t>
        <a:bodyPr/>
        <a:lstStyle/>
        <a:p>
          <a:endParaRPr lang="tr-TR"/>
        </a:p>
      </dgm:t>
    </dgm:pt>
    <dgm:pt modelId="{0D1146B0-B887-4F9C-8ED2-47B91918E2B0}">
      <dgm:prSet phldrT="[Metin]"/>
      <dgm:spPr>
        <a:solidFill>
          <a:srgbClr val="FFC000"/>
        </a:solidFill>
      </dgm:spPr>
      <dgm:t>
        <a:bodyPr/>
        <a:lstStyle/>
        <a:p>
          <a:r>
            <a:rPr lang="tr-TR" baseline="0" dirty="0" smtClean="0">
              <a:solidFill>
                <a:sysClr val="windowText" lastClr="000000"/>
              </a:solidFill>
            </a:rPr>
            <a:t>A TEMİZLİK PERSONELİ                 3. KAT</a:t>
          </a:r>
          <a:endParaRPr lang="tr-TR" baseline="0" dirty="0">
            <a:solidFill>
              <a:sysClr val="windowText" lastClr="000000"/>
            </a:solidFill>
          </a:endParaRPr>
        </a:p>
      </dgm:t>
    </dgm:pt>
    <dgm:pt modelId="{1C32D5F4-3371-4C3F-83FA-EE20D6DDE68B}" type="parTrans" cxnId="{A745D4AE-29F2-4003-A680-586CA57F8874}">
      <dgm:prSet/>
      <dgm:spPr/>
      <dgm:t>
        <a:bodyPr/>
        <a:lstStyle/>
        <a:p>
          <a:endParaRPr lang="tr-TR"/>
        </a:p>
      </dgm:t>
    </dgm:pt>
    <dgm:pt modelId="{6A82A355-CCD5-48D1-8EC7-188F9DC7C513}" type="sibTrans" cxnId="{A745D4AE-29F2-4003-A680-586CA57F8874}">
      <dgm:prSet/>
      <dgm:spPr/>
      <dgm:t>
        <a:bodyPr/>
        <a:lstStyle/>
        <a:p>
          <a:endParaRPr lang="tr-TR"/>
        </a:p>
      </dgm:t>
    </dgm:pt>
    <dgm:pt modelId="{2103D377-FF84-40D8-9004-B86BCE22775F}">
      <dgm:prSet phldrT="[Metin]"/>
      <dgm:spPr>
        <a:solidFill>
          <a:srgbClr val="00B0F0"/>
        </a:solidFill>
      </dgm:spPr>
      <dgm:t>
        <a:bodyPr/>
        <a:lstStyle/>
        <a:p>
          <a:r>
            <a:rPr lang="tr-TR" baseline="0" dirty="0" smtClean="0">
              <a:solidFill>
                <a:sysClr val="windowText" lastClr="000000"/>
              </a:solidFill>
            </a:rPr>
            <a:t>A TEMİZLİK PERSONELİ            4. KAT</a:t>
          </a:r>
          <a:endParaRPr lang="tr-TR" baseline="0" dirty="0">
            <a:solidFill>
              <a:sysClr val="windowText" lastClr="000000"/>
            </a:solidFill>
          </a:endParaRPr>
        </a:p>
      </dgm:t>
    </dgm:pt>
    <dgm:pt modelId="{7016C13C-889D-403C-8029-A856056C7C00}" type="parTrans" cxnId="{0E4C91A0-995B-431A-88E3-4C2A552BEDCC}">
      <dgm:prSet/>
      <dgm:spPr/>
      <dgm:t>
        <a:bodyPr/>
        <a:lstStyle/>
        <a:p>
          <a:endParaRPr lang="tr-TR"/>
        </a:p>
      </dgm:t>
    </dgm:pt>
    <dgm:pt modelId="{09829C58-A71C-4D84-B6A2-10C25EDA61C9}" type="sibTrans" cxnId="{0E4C91A0-995B-431A-88E3-4C2A552BEDCC}">
      <dgm:prSet/>
      <dgm:spPr/>
      <dgm:t>
        <a:bodyPr/>
        <a:lstStyle/>
        <a:p>
          <a:endParaRPr lang="tr-TR"/>
        </a:p>
      </dgm:t>
    </dgm:pt>
    <dgm:pt modelId="{CAD296A8-4E45-4CA7-99F2-DB8FFE9E1B83}">
      <dgm:prSet phldrT="[Metin]"/>
      <dgm:spPr>
        <a:solidFill>
          <a:schemeClr val="accent6">
            <a:lumMod val="75000"/>
          </a:schemeClr>
        </a:solidFill>
      </dgm:spPr>
      <dgm:t>
        <a:bodyPr/>
        <a:lstStyle/>
        <a:p>
          <a:r>
            <a:rPr lang="tr-TR" baseline="0" dirty="0" smtClean="0">
              <a:solidFill>
                <a:sysClr val="windowText" lastClr="000000"/>
              </a:solidFill>
            </a:rPr>
            <a:t>A TEMİZLİK PERSONELİ                  5. KAT</a:t>
          </a:r>
          <a:endParaRPr lang="tr-TR" baseline="0" dirty="0">
            <a:solidFill>
              <a:sysClr val="windowText" lastClr="000000"/>
            </a:solidFill>
          </a:endParaRPr>
        </a:p>
      </dgm:t>
    </dgm:pt>
    <dgm:pt modelId="{A19A0CFE-73D7-42E4-8E03-AB8D9338AF15}" type="parTrans" cxnId="{4202AE9E-E254-4AC6-9769-F7B9D620F97E}">
      <dgm:prSet/>
      <dgm:spPr/>
      <dgm:t>
        <a:bodyPr/>
        <a:lstStyle/>
        <a:p>
          <a:endParaRPr lang="tr-TR"/>
        </a:p>
      </dgm:t>
    </dgm:pt>
    <dgm:pt modelId="{59D044DD-0FBF-43BF-9A32-EA2071C32A8F}" type="sibTrans" cxnId="{4202AE9E-E254-4AC6-9769-F7B9D620F97E}">
      <dgm:prSet/>
      <dgm:spPr/>
      <dgm:t>
        <a:bodyPr/>
        <a:lstStyle/>
        <a:p>
          <a:endParaRPr lang="tr-TR"/>
        </a:p>
      </dgm:t>
    </dgm:pt>
    <dgm:pt modelId="{95BC62BE-C2F4-4BBC-A3DC-931B2A764BF3}" type="pres">
      <dgm:prSet presAssocID="{CD3CEEDE-9AF4-44E5-B9A6-6F7AF0D91289}" presName="cycle" presStyleCnt="0">
        <dgm:presLayoutVars>
          <dgm:dir/>
          <dgm:resizeHandles val="exact"/>
        </dgm:presLayoutVars>
      </dgm:prSet>
      <dgm:spPr/>
      <dgm:t>
        <a:bodyPr/>
        <a:lstStyle/>
        <a:p>
          <a:endParaRPr lang="tr-TR"/>
        </a:p>
      </dgm:t>
    </dgm:pt>
    <dgm:pt modelId="{3DD0FFA0-57C5-4391-9422-FE506D6E2E80}" type="pres">
      <dgm:prSet presAssocID="{982DEEC3-47B3-4B38-9FCD-0EF5570A23FB}" presName="node" presStyleLbl="node1" presStyleIdx="0" presStyleCnt="5">
        <dgm:presLayoutVars>
          <dgm:bulletEnabled val="1"/>
        </dgm:presLayoutVars>
      </dgm:prSet>
      <dgm:spPr/>
      <dgm:t>
        <a:bodyPr/>
        <a:lstStyle/>
        <a:p>
          <a:endParaRPr lang="tr-TR"/>
        </a:p>
      </dgm:t>
    </dgm:pt>
    <dgm:pt modelId="{0D7D83BE-A13A-4CC5-8996-9E0877AE386D}" type="pres">
      <dgm:prSet presAssocID="{982DEEC3-47B3-4B38-9FCD-0EF5570A23FB}" presName="spNode" presStyleCnt="0"/>
      <dgm:spPr/>
    </dgm:pt>
    <dgm:pt modelId="{006889DF-47C3-446C-8BBB-14B994B4B215}" type="pres">
      <dgm:prSet presAssocID="{A802DCDF-6AEC-4870-86C7-89EC69B54C6F}" presName="sibTrans" presStyleLbl="sibTrans1D1" presStyleIdx="0" presStyleCnt="5"/>
      <dgm:spPr/>
      <dgm:t>
        <a:bodyPr/>
        <a:lstStyle/>
        <a:p>
          <a:endParaRPr lang="tr-TR"/>
        </a:p>
      </dgm:t>
    </dgm:pt>
    <dgm:pt modelId="{FDD357C1-203B-49ED-80B5-ED8A4CB413DB}" type="pres">
      <dgm:prSet presAssocID="{1FB0B7E5-F612-4269-AB49-079596F7D647}" presName="node" presStyleLbl="node1" presStyleIdx="1" presStyleCnt="5">
        <dgm:presLayoutVars>
          <dgm:bulletEnabled val="1"/>
        </dgm:presLayoutVars>
      </dgm:prSet>
      <dgm:spPr/>
      <dgm:t>
        <a:bodyPr/>
        <a:lstStyle/>
        <a:p>
          <a:endParaRPr lang="tr-TR"/>
        </a:p>
      </dgm:t>
    </dgm:pt>
    <dgm:pt modelId="{B0512DE1-EEB8-4EEE-8E4B-9F2B5133A3E8}" type="pres">
      <dgm:prSet presAssocID="{1FB0B7E5-F612-4269-AB49-079596F7D647}" presName="spNode" presStyleCnt="0"/>
      <dgm:spPr/>
    </dgm:pt>
    <dgm:pt modelId="{35CB996B-9A60-4985-9526-F30BD6652120}" type="pres">
      <dgm:prSet presAssocID="{43031649-7D9E-4054-907E-705EABD6FE3A}" presName="sibTrans" presStyleLbl="sibTrans1D1" presStyleIdx="1" presStyleCnt="5"/>
      <dgm:spPr/>
      <dgm:t>
        <a:bodyPr/>
        <a:lstStyle/>
        <a:p>
          <a:endParaRPr lang="tr-TR"/>
        </a:p>
      </dgm:t>
    </dgm:pt>
    <dgm:pt modelId="{9BDCC8F6-87FF-48C9-A3F0-D530F470F778}" type="pres">
      <dgm:prSet presAssocID="{0D1146B0-B887-4F9C-8ED2-47B91918E2B0}" presName="node" presStyleLbl="node1" presStyleIdx="2" presStyleCnt="5">
        <dgm:presLayoutVars>
          <dgm:bulletEnabled val="1"/>
        </dgm:presLayoutVars>
      </dgm:prSet>
      <dgm:spPr/>
      <dgm:t>
        <a:bodyPr/>
        <a:lstStyle/>
        <a:p>
          <a:endParaRPr lang="tr-TR"/>
        </a:p>
      </dgm:t>
    </dgm:pt>
    <dgm:pt modelId="{9EDA1607-78E1-4FDE-9CC6-D1CA2E7F1A5A}" type="pres">
      <dgm:prSet presAssocID="{0D1146B0-B887-4F9C-8ED2-47B91918E2B0}" presName="spNode" presStyleCnt="0"/>
      <dgm:spPr/>
    </dgm:pt>
    <dgm:pt modelId="{E0894F5D-12CE-49D2-8983-2D33937CEE78}" type="pres">
      <dgm:prSet presAssocID="{6A82A355-CCD5-48D1-8EC7-188F9DC7C513}" presName="sibTrans" presStyleLbl="sibTrans1D1" presStyleIdx="2" presStyleCnt="5"/>
      <dgm:spPr/>
      <dgm:t>
        <a:bodyPr/>
        <a:lstStyle/>
        <a:p>
          <a:endParaRPr lang="tr-TR"/>
        </a:p>
      </dgm:t>
    </dgm:pt>
    <dgm:pt modelId="{3A5FBBE9-20C4-46EF-BAA5-3D00AB0A4DB9}" type="pres">
      <dgm:prSet presAssocID="{2103D377-FF84-40D8-9004-B86BCE22775F}" presName="node" presStyleLbl="node1" presStyleIdx="3" presStyleCnt="5">
        <dgm:presLayoutVars>
          <dgm:bulletEnabled val="1"/>
        </dgm:presLayoutVars>
      </dgm:prSet>
      <dgm:spPr/>
      <dgm:t>
        <a:bodyPr/>
        <a:lstStyle/>
        <a:p>
          <a:endParaRPr lang="tr-TR"/>
        </a:p>
      </dgm:t>
    </dgm:pt>
    <dgm:pt modelId="{CCD0B121-EDF4-44C5-8DC3-7E998501A195}" type="pres">
      <dgm:prSet presAssocID="{2103D377-FF84-40D8-9004-B86BCE22775F}" presName="spNode" presStyleCnt="0"/>
      <dgm:spPr/>
    </dgm:pt>
    <dgm:pt modelId="{F766F302-857F-49D3-AAD0-715B6A91CA87}" type="pres">
      <dgm:prSet presAssocID="{09829C58-A71C-4D84-B6A2-10C25EDA61C9}" presName="sibTrans" presStyleLbl="sibTrans1D1" presStyleIdx="3" presStyleCnt="5"/>
      <dgm:spPr/>
      <dgm:t>
        <a:bodyPr/>
        <a:lstStyle/>
        <a:p>
          <a:endParaRPr lang="tr-TR"/>
        </a:p>
      </dgm:t>
    </dgm:pt>
    <dgm:pt modelId="{A1B35786-2FD2-4394-A84D-4303A8A46B95}" type="pres">
      <dgm:prSet presAssocID="{CAD296A8-4E45-4CA7-99F2-DB8FFE9E1B83}" presName="node" presStyleLbl="node1" presStyleIdx="4" presStyleCnt="5">
        <dgm:presLayoutVars>
          <dgm:bulletEnabled val="1"/>
        </dgm:presLayoutVars>
      </dgm:prSet>
      <dgm:spPr/>
      <dgm:t>
        <a:bodyPr/>
        <a:lstStyle/>
        <a:p>
          <a:endParaRPr lang="tr-TR"/>
        </a:p>
      </dgm:t>
    </dgm:pt>
    <dgm:pt modelId="{472521EF-5B99-448C-BAAF-641FCEA4F3E2}" type="pres">
      <dgm:prSet presAssocID="{CAD296A8-4E45-4CA7-99F2-DB8FFE9E1B83}" presName="spNode" presStyleCnt="0"/>
      <dgm:spPr/>
    </dgm:pt>
    <dgm:pt modelId="{ED30A5CF-F247-461E-B2D6-34BC521665D2}" type="pres">
      <dgm:prSet presAssocID="{59D044DD-0FBF-43BF-9A32-EA2071C32A8F}" presName="sibTrans" presStyleLbl="sibTrans1D1" presStyleIdx="4" presStyleCnt="5"/>
      <dgm:spPr/>
      <dgm:t>
        <a:bodyPr/>
        <a:lstStyle/>
        <a:p>
          <a:endParaRPr lang="tr-TR"/>
        </a:p>
      </dgm:t>
    </dgm:pt>
  </dgm:ptLst>
  <dgm:cxnLst>
    <dgm:cxn modelId="{94850D21-2473-46BE-A3B1-461E0F923589}" type="presOf" srcId="{2103D377-FF84-40D8-9004-B86BCE22775F}" destId="{3A5FBBE9-20C4-46EF-BAA5-3D00AB0A4DB9}" srcOrd="0" destOrd="0" presId="urn:microsoft.com/office/officeart/2005/8/layout/cycle5"/>
    <dgm:cxn modelId="{CFE20142-7141-492D-8312-5052A4524E3B}" type="presOf" srcId="{1FB0B7E5-F612-4269-AB49-079596F7D647}" destId="{FDD357C1-203B-49ED-80B5-ED8A4CB413DB}" srcOrd="0" destOrd="0" presId="urn:microsoft.com/office/officeart/2005/8/layout/cycle5"/>
    <dgm:cxn modelId="{C64DB45A-0ED8-40CD-869B-3436F96A8898}" type="presOf" srcId="{59D044DD-0FBF-43BF-9A32-EA2071C32A8F}" destId="{ED30A5CF-F247-461E-B2D6-34BC521665D2}" srcOrd="0" destOrd="0" presId="urn:microsoft.com/office/officeart/2005/8/layout/cycle5"/>
    <dgm:cxn modelId="{AEA35408-8851-4B3B-8A71-270BE074A5B0}" type="presOf" srcId="{09829C58-A71C-4D84-B6A2-10C25EDA61C9}" destId="{F766F302-857F-49D3-AAD0-715B6A91CA87}" srcOrd="0" destOrd="0" presId="urn:microsoft.com/office/officeart/2005/8/layout/cycle5"/>
    <dgm:cxn modelId="{027B1B18-9365-4D87-AF31-C4C09E4C9295}" srcId="{CD3CEEDE-9AF4-44E5-B9A6-6F7AF0D91289}" destId="{1FB0B7E5-F612-4269-AB49-079596F7D647}" srcOrd="1" destOrd="0" parTransId="{A323A620-4CE8-4844-B893-8F0A9F8432E3}" sibTransId="{43031649-7D9E-4054-907E-705EABD6FE3A}"/>
    <dgm:cxn modelId="{D48CC3D3-29F0-4B3A-8848-00099BF95A4A}" type="presOf" srcId="{CD3CEEDE-9AF4-44E5-B9A6-6F7AF0D91289}" destId="{95BC62BE-C2F4-4BBC-A3DC-931B2A764BF3}" srcOrd="0" destOrd="0" presId="urn:microsoft.com/office/officeart/2005/8/layout/cycle5"/>
    <dgm:cxn modelId="{0E4C91A0-995B-431A-88E3-4C2A552BEDCC}" srcId="{CD3CEEDE-9AF4-44E5-B9A6-6F7AF0D91289}" destId="{2103D377-FF84-40D8-9004-B86BCE22775F}" srcOrd="3" destOrd="0" parTransId="{7016C13C-889D-403C-8029-A856056C7C00}" sibTransId="{09829C58-A71C-4D84-B6A2-10C25EDA61C9}"/>
    <dgm:cxn modelId="{4202AE9E-E254-4AC6-9769-F7B9D620F97E}" srcId="{CD3CEEDE-9AF4-44E5-B9A6-6F7AF0D91289}" destId="{CAD296A8-4E45-4CA7-99F2-DB8FFE9E1B83}" srcOrd="4" destOrd="0" parTransId="{A19A0CFE-73D7-42E4-8E03-AB8D9338AF15}" sibTransId="{59D044DD-0FBF-43BF-9A32-EA2071C32A8F}"/>
    <dgm:cxn modelId="{A745D4AE-29F2-4003-A680-586CA57F8874}" srcId="{CD3CEEDE-9AF4-44E5-B9A6-6F7AF0D91289}" destId="{0D1146B0-B887-4F9C-8ED2-47B91918E2B0}" srcOrd="2" destOrd="0" parTransId="{1C32D5F4-3371-4C3F-83FA-EE20D6DDE68B}" sibTransId="{6A82A355-CCD5-48D1-8EC7-188F9DC7C513}"/>
    <dgm:cxn modelId="{EB39C459-8EBE-4629-8344-6B0327C78192}" type="presOf" srcId="{0D1146B0-B887-4F9C-8ED2-47B91918E2B0}" destId="{9BDCC8F6-87FF-48C9-A3F0-D530F470F778}" srcOrd="0" destOrd="0" presId="urn:microsoft.com/office/officeart/2005/8/layout/cycle5"/>
    <dgm:cxn modelId="{44C3AB2D-9E27-4E04-963C-A2BB8B7906C2}" type="presOf" srcId="{982DEEC3-47B3-4B38-9FCD-0EF5570A23FB}" destId="{3DD0FFA0-57C5-4391-9422-FE506D6E2E80}" srcOrd="0" destOrd="0" presId="urn:microsoft.com/office/officeart/2005/8/layout/cycle5"/>
    <dgm:cxn modelId="{2EFB9097-0874-41B5-A30F-045BDF4C9C4A}" type="presOf" srcId="{6A82A355-CCD5-48D1-8EC7-188F9DC7C513}" destId="{E0894F5D-12CE-49D2-8983-2D33937CEE78}" srcOrd="0" destOrd="0" presId="urn:microsoft.com/office/officeart/2005/8/layout/cycle5"/>
    <dgm:cxn modelId="{589C7A31-33CA-42D5-88BD-0409D5F82D0B}" type="presOf" srcId="{43031649-7D9E-4054-907E-705EABD6FE3A}" destId="{35CB996B-9A60-4985-9526-F30BD6652120}" srcOrd="0" destOrd="0" presId="urn:microsoft.com/office/officeart/2005/8/layout/cycle5"/>
    <dgm:cxn modelId="{3CE997B3-C8B8-4E90-8037-F79E3DCB2E96}" srcId="{CD3CEEDE-9AF4-44E5-B9A6-6F7AF0D91289}" destId="{982DEEC3-47B3-4B38-9FCD-0EF5570A23FB}" srcOrd="0" destOrd="0" parTransId="{059C4324-BE57-4035-9F50-F8CF4225822D}" sibTransId="{A802DCDF-6AEC-4870-86C7-89EC69B54C6F}"/>
    <dgm:cxn modelId="{4A337634-C029-4D21-9646-82EF63492687}" type="presOf" srcId="{A802DCDF-6AEC-4870-86C7-89EC69B54C6F}" destId="{006889DF-47C3-446C-8BBB-14B994B4B215}" srcOrd="0" destOrd="0" presId="urn:microsoft.com/office/officeart/2005/8/layout/cycle5"/>
    <dgm:cxn modelId="{EBE47246-26FA-4A57-B281-2F249FD8136B}" type="presOf" srcId="{CAD296A8-4E45-4CA7-99F2-DB8FFE9E1B83}" destId="{A1B35786-2FD2-4394-A84D-4303A8A46B95}" srcOrd="0" destOrd="0" presId="urn:microsoft.com/office/officeart/2005/8/layout/cycle5"/>
    <dgm:cxn modelId="{BB6E3416-ED09-4E2A-9C7C-4DEC7ED211D0}" type="presParOf" srcId="{95BC62BE-C2F4-4BBC-A3DC-931B2A764BF3}" destId="{3DD0FFA0-57C5-4391-9422-FE506D6E2E80}" srcOrd="0" destOrd="0" presId="urn:microsoft.com/office/officeart/2005/8/layout/cycle5"/>
    <dgm:cxn modelId="{7C69F086-D9F2-4849-AB2D-E01175FFBEC1}" type="presParOf" srcId="{95BC62BE-C2F4-4BBC-A3DC-931B2A764BF3}" destId="{0D7D83BE-A13A-4CC5-8996-9E0877AE386D}" srcOrd="1" destOrd="0" presId="urn:microsoft.com/office/officeart/2005/8/layout/cycle5"/>
    <dgm:cxn modelId="{33C46055-12AA-4367-8400-DA78CCF3F808}" type="presParOf" srcId="{95BC62BE-C2F4-4BBC-A3DC-931B2A764BF3}" destId="{006889DF-47C3-446C-8BBB-14B994B4B215}" srcOrd="2" destOrd="0" presId="urn:microsoft.com/office/officeart/2005/8/layout/cycle5"/>
    <dgm:cxn modelId="{A64DB28A-9B49-4DAC-9278-0F18CFCD5019}" type="presParOf" srcId="{95BC62BE-C2F4-4BBC-A3DC-931B2A764BF3}" destId="{FDD357C1-203B-49ED-80B5-ED8A4CB413DB}" srcOrd="3" destOrd="0" presId="urn:microsoft.com/office/officeart/2005/8/layout/cycle5"/>
    <dgm:cxn modelId="{4CE0277B-BDF7-4351-83C7-4C2B94538C65}" type="presParOf" srcId="{95BC62BE-C2F4-4BBC-A3DC-931B2A764BF3}" destId="{B0512DE1-EEB8-4EEE-8E4B-9F2B5133A3E8}" srcOrd="4" destOrd="0" presId="urn:microsoft.com/office/officeart/2005/8/layout/cycle5"/>
    <dgm:cxn modelId="{D7767C57-AA13-4C24-BA74-F85878C37118}" type="presParOf" srcId="{95BC62BE-C2F4-4BBC-A3DC-931B2A764BF3}" destId="{35CB996B-9A60-4985-9526-F30BD6652120}" srcOrd="5" destOrd="0" presId="urn:microsoft.com/office/officeart/2005/8/layout/cycle5"/>
    <dgm:cxn modelId="{94D06998-03D5-4EC2-B103-66CE5F8D2C18}" type="presParOf" srcId="{95BC62BE-C2F4-4BBC-A3DC-931B2A764BF3}" destId="{9BDCC8F6-87FF-48C9-A3F0-D530F470F778}" srcOrd="6" destOrd="0" presId="urn:microsoft.com/office/officeart/2005/8/layout/cycle5"/>
    <dgm:cxn modelId="{108CA9DC-4576-4316-945A-1A9F6FDFB0D7}" type="presParOf" srcId="{95BC62BE-C2F4-4BBC-A3DC-931B2A764BF3}" destId="{9EDA1607-78E1-4FDE-9CC6-D1CA2E7F1A5A}" srcOrd="7" destOrd="0" presId="urn:microsoft.com/office/officeart/2005/8/layout/cycle5"/>
    <dgm:cxn modelId="{D16E29C8-6EC8-4F39-9E3C-82D87793A0C7}" type="presParOf" srcId="{95BC62BE-C2F4-4BBC-A3DC-931B2A764BF3}" destId="{E0894F5D-12CE-49D2-8983-2D33937CEE78}" srcOrd="8" destOrd="0" presId="urn:microsoft.com/office/officeart/2005/8/layout/cycle5"/>
    <dgm:cxn modelId="{2A36D227-DDE5-4A17-8E11-ECE2574011C3}" type="presParOf" srcId="{95BC62BE-C2F4-4BBC-A3DC-931B2A764BF3}" destId="{3A5FBBE9-20C4-46EF-BAA5-3D00AB0A4DB9}" srcOrd="9" destOrd="0" presId="urn:microsoft.com/office/officeart/2005/8/layout/cycle5"/>
    <dgm:cxn modelId="{8EF94520-2A4B-4980-A14B-25048A5BD40A}" type="presParOf" srcId="{95BC62BE-C2F4-4BBC-A3DC-931B2A764BF3}" destId="{CCD0B121-EDF4-44C5-8DC3-7E998501A195}" srcOrd="10" destOrd="0" presId="urn:microsoft.com/office/officeart/2005/8/layout/cycle5"/>
    <dgm:cxn modelId="{CBAB4D6F-A6E0-4BAE-BEF9-91D86FFD000B}" type="presParOf" srcId="{95BC62BE-C2F4-4BBC-A3DC-931B2A764BF3}" destId="{F766F302-857F-49D3-AAD0-715B6A91CA87}" srcOrd="11" destOrd="0" presId="urn:microsoft.com/office/officeart/2005/8/layout/cycle5"/>
    <dgm:cxn modelId="{9595778D-FB87-43E9-B877-A47869E4BB2F}" type="presParOf" srcId="{95BC62BE-C2F4-4BBC-A3DC-931B2A764BF3}" destId="{A1B35786-2FD2-4394-A84D-4303A8A46B95}" srcOrd="12" destOrd="0" presId="urn:microsoft.com/office/officeart/2005/8/layout/cycle5"/>
    <dgm:cxn modelId="{855A9A14-2E5B-4083-88FC-1A0DF3F8F105}" type="presParOf" srcId="{95BC62BE-C2F4-4BBC-A3DC-931B2A764BF3}" destId="{472521EF-5B99-448C-BAAF-641FCEA4F3E2}" srcOrd="13" destOrd="0" presId="urn:microsoft.com/office/officeart/2005/8/layout/cycle5"/>
    <dgm:cxn modelId="{1C954A22-F606-45BA-865A-14E3BBDF21CE}" type="presParOf" srcId="{95BC62BE-C2F4-4BBC-A3DC-931B2A764BF3}" destId="{ED30A5CF-F247-461E-B2D6-34BC521665D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3CEEDE-9AF4-44E5-B9A6-6F7AF0D9128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982DEEC3-47B3-4B38-9FCD-0EF5570A23FB}">
      <dgm:prSet phldrT="[Metin]"/>
      <dgm:spPr>
        <a:solidFill>
          <a:srgbClr val="C00000"/>
        </a:solidFill>
      </dgm:spPr>
      <dgm:t>
        <a:bodyPr/>
        <a:lstStyle/>
        <a:p>
          <a:r>
            <a:rPr lang="tr-TR" baseline="0" dirty="0" smtClean="0">
              <a:solidFill>
                <a:sysClr val="windowText" lastClr="000000"/>
              </a:solidFill>
            </a:rPr>
            <a:t>A GÜVENLİK GÖREVLİSİ 1.KAT</a:t>
          </a:r>
          <a:endParaRPr lang="tr-TR" baseline="0" dirty="0">
            <a:solidFill>
              <a:sysClr val="windowText" lastClr="000000"/>
            </a:solidFill>
          </a:endParaRPr>
        </a:p>
      </dgm:t>
    </dgm:pt>
    <dgm:pt modelId="{059C4324-BE57-4035-9F50-F8CF4225822D}" type="parTrans" cxnId="{3CE997B3-C8B8-4E90-8037-F79E3DCB2E96}">
      <dgm:prSet/>
      <dgm:spPr/>
      <dgm:t>
        <a:bodyPr/>
        <a:lstStyle/>
        <a:p>
          <a:endParaRPr lang="tr-TR"/>
        </a:p>
      </dgm:t>
    </dgm:pt>
    <dgm:pt modelId="{A802DCDF-6AEC-4870-86C7-89EC69B54C6F}" type="sibTrans" cxnId="{3CE997B3-C8B8-4E90-8037-F79E3DCB2E96}">
      <dgm:prSet/>
      <dgm:spPr/>
      <dgm:t>
        <a:bodyPr/>
        <a:lstStyle/>
        <a:p>
          <a:endParaRPr lang="tr-TR"/>
        </a:p>
      </dgm:t>
    </dgm:pt>
    <dgm:pt modelId="{1FB0B7E5-F612-4269-AB49-079596F7D647}">
      <dgm:prSet phldrT="[Metin]"/>
      <dgm:spPr>
        <a:solidFill>
          <a:srgbClr val="00B050"/>
        </a:solidFill>
      </dgm:spPr>
      <dgm:t>
        <a:bodyPr/>
        <a:lstStyle/>
        <a:p>
          <a:r>
            <a:rPr lang="tr-TR" baseline="0" dirty="0" smtClean="0">
              <a:solidFill>
                <a:sysClr val="windowText" lastClr="000000"/>
              </a:solidFill>
            </a:rPr>
            <a:t>A GÜVENLİK GÖREVLİSİ           2. KAT</a:t>
          </a:r>
          <a:endParaRPr lang="tr-TR" baseline="0" dirty="0">
            <a:solidFill>
              <a:sysClr val="windowText" lastClr="000000"/>
            </a:solidFill>
          </a:endParaRPr>
        </a:p>
      </dgm:t>
    </dgm:pt>
    <dgm:pt modelId="{A323A620-4CE8-4844-B893-8F0A9F8432E3}" type="parTrans" cxnId="{027B1B18-9365-4D87-AF31-C4C09E4C9295}">
      <dgm:prSet/>
      <dgm:spPr/>
      <dgm:t>
        <a:bodyPr/>
        <a:lstStyle/>
        <a:p>
          <a:endParaRPr lang="tr-TR"/>
        </a:p>
      </dgm:t>
    </dgm:pt>
    <dgm:pt modelId="{43031649-7D9E-4054-907E-705EABD6FE3A}" type="sibTrans" cxnId="{027B1B18-9365-4D87-AF31-C4C09E4C9295}">
      <dgm:prSet/>
      <dgm:spPr/>
      <dgm:t>
        <a:bodyPr/>
        <a:lstStyle/>
        <a:p>
          <a:endParaRPr lang="tr-TR"/>
        </a:p>
      </dgm:t>
    </dgm:pt>
    <dgm:pt modelId="{0D1146B0-B887-4F9C-8ED2-47B91918E2B0}">
      <dgm:prSet phldrT="[Metin]"/>
      <dgm:spPr>
        <a:solidFill>
          <a:srgbClr val="FFC000"/>
        </a:solidFill>
      </dgm:spPr>
      <dgm:t>
        <a:bodyPr/>
        <a:lstStyle/>
        <a:p>
          <a:r>
            <a:rPr lang="tr-TR" baseline="0" dirty="0" smtClean="0">
              <a:solidFill>
                <a:sysClr val="windowText" lastClr="000000"/>
              </a:solidFill>
            </a:rPr>
            <a:t>A GÜVENLİK GÖREVLİSİ        3. KAT</a:t>
          </a:r>
          <a:endParaRPr lang="tr-TR" baseline="0" dirty="0">
            <a:solidFill>
              <a:sysClr val="windowText" lastClr="000000"/>
            </a:solidFill>
          </a:endParaRPr>
        </a:p>
      </dgm:t>
    </dgm:pt>
    <dgm:pt modelId="{1C32D5F4-3371-4C3F-83FA-EE20D6DDE68B}" type="parTrans" cxnId="{A745D4AE-29F2-4003-A680-586CA57F8874}">
      <dgm:prSet/>
      <dgm:spPr/>
      <dgm:t>
        <a:bodyPr/>
        <a:lstStyle/>
        <a:p>
          <a:endParaRPr lang="tr-TR"/>
        </a:p>
      </dgm:t>
    </dgm:pt>
    <dgm:pt modelId="{6A82A355-CCD5-48D1-8EC7-188F9DC7C513}" type="sibTrans" cxnId="{A745D4AE-29F2-4003-A680-586CA57F8874}">
      <dgm:prSet/>
      <dgm:spPr/>
      <dgm:t>
        <a:bodyPr/>
        <a:lstStyle/>
        <a:p>
          <a:endParaRPr lang="tr-TR"/>
        </a:p>
      </dgm:t>
    </dgm:pt>
    <dgm:pt modelId="{2103D377-FF84-40D8-9004-B86BCE22775F}">
      <dgm:prSet phldrT="[Metin]"/>
      <dgm:spPr>
        <a:solidFill>
          <a:srgbClr val="00B0F0"/>
        </a:solidFill>
      </dgm:spPr>
      <dgm:t>
        <a:bodyPr/>
        <a:lstStyle/>
        <a:p>
          <a:r>
            <a:rPr lang="tr-TR" baseline="0" dirty="0" smtClean="0">
              <a:solidFill>
                <a:sysClr val="windowText" lastClr="000000"/>
              </a:solidFill>
            </a:rPr>
            <a:t>A GÜVENLİK GÖREVLİSİ 4.KAT</a:t>
          </a:r>
          <a:endParaRPr lang="tr-TR" baseline="0" dirty="0">
            <a:solidFill>
              <a:sysClr val="windowText" lastClr="000000"/>
            </a:solidFill>
          </a:endParaRPr>
        </a:p>
      </dgm:t>
    </dgm:pt>
    <dgm:pt modelId="{7016C13C-889D-403C-8029-A856056C7C00}" type="parTrans" cxnId="{0E4C91A0-995B-431A-88E3-4C2A552BEDCC}">
      <dgm:prSet/>
      <dgm:spPr/>
      <dgm:t>
        <a:bodyPr/>
        <a:lstStyle/>
        <a:p>
          <a:endParaRPr lang="tr-TR"/>
        </a:p>
      </dgm:t>
    </dgm:pt>
    <dgm:pt modelId="{09829C58-A71C-4D84-B6A2-10C25EDA61C9}" type="sibTrans" cxnId="{0E4C91A0-995B-431A-88E3-4C2A552BEDCC}">
      <dgm:prSet/>
      <dgm:spPr/>
      <dgm:t>
        <a:bodyPr/>
        <a:lstStyle/>
        <a:p>
          <a:endParaRPr lang="tr-TR"/>
        </a:p>
      </dgm:t>
    </dgm:pt>
    <dgm:pt modelId="{CAD296A8-4E45-4CA7-99F2-DB8FFE9E1B83}">
      <dgm:prSet phldrT="[Metin]"/>
      <dgm:spPr>
        <a:solidFill>
          <a:schemeClr val="accent6">
            <a:lumMod val="75000"/>
          </a:schemeClr>
        </a:solidFill>
      </dgm:spPr>
      <dgm:t>
        <a:bodyPr/>
        <a:lstStyle/>
        <a:p>
          <a:r>
            <a:rPr lang="tr-TR" baseline="0" dirty="0" smtClean="0">
              <a:solidFill>
                <a:sysClr val="windowText" lastClr="000000"/>
              </a:solidFill>
            </a:rPr>
            <a:t>A  GÜVENLİK GÖREVLİSİ                 5. KAT</a:t>
          </a:r>
          <a:endParaRPr lang="tr-TR" baseline="0" dirty="0">
            <a:solidFill>
              <a:sysClr val="windowText" lastClr="000000"/>
            </a:solidFill>
          </a:endParaRPr>
        </a:p>
      </dgm:t>
    </dgm:pt>
    <dgm:pt modelId="{A19A0CFE-73D7-42E4-8E03-AB8D9338AF15}" type="parTrans" cxnId="{4202AE9E-E254-4AC6-9769-F7B9D620F97E}">
      <dgm:prSet/>
      <dgm:spPr/>
      <dgm:t>
        <a:bodyPr/>
        <a:lstStyle/>
        <a:p>
          <a:endParaRPr lang="tr-TR"/>
        </a:p>
      </dgm:t>
    </dgm:pt>
    <dgm:pt modelId="{59D044DD-0FBF-43BF-9A32-EA2071C32A8F}" type="sibTrans" cxnId="{4202AE9E-E254-4AC6-9769-F7B9D620F97E}">
      <dgm:prSet/>
      <dgm:spPr/>
      <dgm:t>
        <a:bodyPr/>
        <a:lstStyle/>
        <a:p>
          <a:endParaRPr lang="tr-TR"/>
        </a:p>
      </dgm:t>
    </dgm:pt>
    <dgm:pt modelId="{95BC62BE-C2F4-4BBC-A3DC-931B2A764BF3}" type="pres">
      <dgm:prSet presAssocID="{CD3CEEDE-9AF4-44E5-B9A6-6F7AF0D91289}" presName="cycle" presStyleCnt="0">
        <dgm:presLayoutVars>
          <dgm:dir/>
          <dgm:resizeHandles val="exact"/>
        </dgm:presLayoutVars>
      </dgm:prSet>
      <dgm:spPr/>
      <dgm:t>
        <a:bodyPr/>
        <a:lstStyle/>
        <a:p>
          <a:endParaRPr lang="tr-TR"/>
        </a:p>
      </dgm:t>
    </dgm:pt>
    <dgm:pt modelId="{3DD0FFA0-57C5-4391-9422-FE506D6E2E80}" type="pres">
      <dgm:prSet presAssocID="{982DEEC3-47B3-4B38-9FCD-0EF5570A23FB}" presName="node" presStyleLbl="node1" presStyleIdx="0" presStyleCnt="5">
        <dgm:presLayoutVars>
          <dgm:bulletEnabled val="1"/>
        </dgm:presLayoutVars>
      </dgm:prSet>
      <dgm:spPr/>
      <dgm:t>
        <a:bodyPr/>
        <a:lstStyle/>
        <a:p>
          <a:endParaRPr lang="tr-TR"/>
        </a:p>
      </dgm:t>
    </dgm:pt>
    <dgm:pt modelId="{0D7D83BE-A13A-4CC5-8996-9E0877AE386D}" type="pres">
      <dgm:prSet presAssocID="{982DEEC3-47B3-4B38-9FCD-0EF5570A23FB}" presName="spNode" presStyleCnt="0"/>
      <dgm:spPr/>
    </dgm:pt>
    <dgm:pt modelId="{006889DF-47C3-446C-8BBB-14B994B4B215}" type="pres">
      <dgm:prSet presAssocID="{A802DCDF-6AEC-4870-86C7-89EC69B54C6F}" presName="sibTrans" presStyleLbl="sibTrans1D1" presStyleIdx="0" presStyleCnt="5"/>
      <dgm:spPr/>
      <dgm:t>
        <a:bodyPr/>
        <a:lstStyle/>
        <a:p>
          <a:endParaRPr lang="tr-TR"/>
        </a:p>
      </dgm:t>
    </dgm:pt>
    <dgm:pt modelId="{FDD357C1-203B-49ED-80B5-ED8A4CB413DB}" type="pres">
      <dgm:prSet presAssocID="{1FB0B7E5-F612-4269-AB49-079596F7D647}" presName="node" presStyleLbl="node1" presStyleIdx="1" presStyleCnt="5">
        <dgm:presLayoutVars>
          <dgm:bulletEnabled val="1"/>
        </dgm:presLayoutVars>
      </dgm:prSet>
      <dgm:spPr/>
      <dgm:t>
        <a:bodyPr/>
        <a:lstStyle/>
        <a:p>
          <a:endParaRPr lang="tr-TR"/>
        </a:p>
      </dgm:t>
    </dgm:pt>
    <dgm:pt modelId="{B0512DE1-EEB8-4EEE-8E4B-9F2B5133A3E8}" type="pres">
      <dgm:prSet presAssocID="{1FB0B7E5-F612-4269-AB49-079596F7D647}" presName="spNode" presStyleCnt="0"/>
      <dgm:spPr/>
    </dgm:pt>
    <dgm:pt modelId="{35CB996B-9A60-4985-9526-F30BD6652120}" type="pres">
      <dgm:prSet presAssocID="{43031649-7D9E-4054-907E-705EABD6FE3A}" presName="sibTrans" presStyleLbl="sibTrans1D1" presStyleIdx="1" presStyleCnt="5"/>
      <dgm:spPr/>
      <dgm:t>
        <a:bodyPr/>
        <a:lstStyle/>
        <a:p>
          <a:endParaRPr lang="tr-TR"/>
        </a:p>
      </dgm:t>
    </dgm:pt>
    <dgm:pt modelId="{9BDCC8F6-87FF-48C9-A3F0-D530F470F778}" type="pres">
      <dgm:prSet presAssocID="{0D1146B0-B887-4F9C-8ED2-47B91918E2B0}" presName="node" presStyleLbl="node1" presStyleIdx="2" presStyleCnt="5">
        <dgm:presLayoutVars>
          <dgm:bulletEnabled val="1"/>
        </dgm:presLayoutVars>
      </dgm:prSet>
      <dgm:spPr/>
      <dgm:t>
        <a:bodyPr/>
        <a:lstStyle/>
        <a:p>
          <a:endParaRPr lang="tr-TR"/>
        </a:p>
      </dgm:t>
    </dgm:pt>
    <dgm:pt modelId="{9EDA1607-78E1-4FDE-9CC6-D1CA2E7F1A5A}" type="pres">
      <dgm:prSet presAssocID="{0D1146B0-B887-4F9C-8ED2-47B91918E2B0}" presName="spNode" presStyleCnt="0"/>
      <dgm:spPr/>
    </dgm:pt>
    <dgm:pt modelId="{E0894F5D-12CE-49D2-8983-2D33937CEE78}" type="pres">
      <dgm:prSet presAssocID="{6A82A355-CCD5-48D1-8EC7-188F9DC7C513}" presName="sibTrans" presStyleLbl="sibTrans1D1" presStyleIdx="2" presStyleCnt="5"/>
      <dgm:spPr/>
      <dgm:t>
        <a:bodyPr/>
        <a:lstStyle/>
        <a:p>
          <a:endParaRPr lang="tr-TR"/>
        </a:p>
      </dgm:t>
    </dgm:pt>
    <dgm:pt modelId="{3A5FBBE9-20C4-46EF-BAA5-3D00AB0A4DB9}" type="pres">
      <dgm:prSet presAssocID="{2103D377-FF84-40D8-9004-B86BCE22775F}" presName="node" presStyleLbl="node1" presStyleIdx="3" presStyleCnt="5">
        <dgm:presLayoutVars>
          <dgm:bulletEnabled val="1"/>
        </dgm:presLayoutVars>
      </dgm:prSet>
      <dgm:spPr/>
      <dgm:t>
        <a:bodyPr/>
        <a:lstStyle/>
        <a:p>
          <a:endParaRPr lang="tr-TR"/>
        </a:p>
      </dgm:t>
    </dgm:pt>
    <dgm:pt modelId="{CCD0B121-EDF4-44C5-8DC3-7E998501A195}" type="pres">
      <dgm:prSet presAssocID="{2103D377-FF84-40D8-9004-B86BCE22775F}" presName="spNode" presStyleCnt="0"/>
      <dgm:spPr/>
    </dgm:pt>
    <dgm:pt modelId="{F766F302-857F-49D3-AAD0-715B6A91CA87}" type="pres">
      <dgm:prSet presAssocID="{09829C58-A71C-4D84-B6A2-10C25EDA61C9}" presName="sibTrans" presStyleLbl="sibTrans1D1" presStyleIdx="3" presStyleCnt="5"/>
      <dgm:spPr/>
      <dgm:t>
        <a:bodyPr/>
        <a:lstStyle/>
        <a:p>
          <a:endParaRPr lang="tr-TR"/>
        </a:p>
      </dgm:t>
    </dgm:pt>
    <dgm:pt modelId="{A1B35786-2FD2-4394-A84D-4303A8A46B95}" type="pres">
      <dgm:prSet presAssocID="{CAD296A8-4E45-4CA7-99F2-DB8FFE9E1B83}" presName="node" presStyleLbl="node1" presStyleIdx="4" presStyleCnt="5">
        <dgm:presLayoutVars>
          <dgm:bulletEnabled val="1"/>
        </dgm:presLayoutVars>
      </dgm:prSet>
      <dgm:spPr/>
      <dgm:t>
        <a:bodyPr/>
        <a:lstStyle/>
        <a:p>
          <a:endParaRPr lang="tr-TR"/>
        </a:p>
      </dgm:t>
    </dgm:pt>
    <dgm:pt modelId="{472521EF-5B99-448C-BAAF-641FCEA4F3E2}" type="pres">
      <dgm:prSet presAssocID="{CAD296A8-4E45-4CA7-99F2-DB8FFE9E1B83}" presName="spNode" presStyleCnt="0"/>
      <dgm:spPr/>
    </dgm:pt>
    <dgm:pt modelId="{ED30A5CF-F247-461E-B2D6-34BC521665D2}" type="pres">
      <dgm:prSet presAssocID="{59D044DD-0FBF-43BF-9A32-EA2071C32A8F}" presName="sibTrans" presStyleLbl="sibTrans1D1" presStyleIdx="4" presStyleCnt="5"/>
      <dgm:spPr/>
      <dgm:t>
        <a:bodyPr/>
        <a:lstStyle/>
        <a:p>
          <a:endParaRPr lang="tr-TR"/>
        </a:p>
      </dgm:t>
    </dgm:pt>
  </dgm:ptLst>
  <dgm:cxnLst>
    <dgm:cxn modelId="{FBB2DDBF-B9A8-4F13-B63E-2062A9686BB7}" type="presOf" srcId="{CD3CEEDE-9AF4-44E5-B9A6-6F7AF0D91289}" destId="{95BC62BE-C2F4-4BBC-A3DC-931B2A764BF3}" srcOrd="0" destOrd="0" presId="urn:microsoft.com/office/officeart/2005/8/layout/cycle5"/>
    <dgm:cxn modelId="{5ADB3D3A-3646-435C-80E1-69C21C0A5E33}" type="presOf" srcId="{6A82A355-CCD5-48D1-8EC7-188F9DC7C513}" destId="{E0894F5D-12CE-49D2-8983-2D33937CEE78}" srcOrd="0" destOrd="0" presId="urn:microsoft.com/office/officeart/2005/8/layout/cycle5"/>
    <dgm:cxn modelId="{0222E4AC-D736-4887-9EEB-21F563AC6CE6}" type="presOf" srcId="{0D1146B0-B887-4F9C-8ED2-47B91918E2B0}" destId="{9BDCC8F6-87FF-48C9-A3F0-D530F470F778}" srcOrd="0" destOrd="0" presId="urn:microsoft.com/office/officeart/2005/8/layout/cycle5"/>
    <dgm:cxn modelId="{D271E3B9-A281-46D5-B18D-F3D16BFE4E75}" type="presOf" srcId="{A802DCDF-6AEC-4870-86C7-89EC69B54C6F}" destId="{006889DF-47C3-446C-8BBB-14B994B4B215}" srcOrd="0" destOrd="0" presId="urn:microsoft.com/office/officeart/2005/8/layout/cycle5"/>
    <dgm:cxn modelId="{95CABAA5-BBB4-4162-8439-411955C67E09}" type="presOf" srcId="{43031649-7D9E-4054-907E-705EABD6FE3A}" destId="{35CB996B-9A60-4985-9526-F30BD6652120}" srcOrd="0" destOrd="0" presId="urn:microsoft.com/office/officeart/2005/8/layout/cycle5"/>
    <dgm:cxn modelId="{055B7913-3287-4A95-9660-E45798427229}" type="presOf" srcId="{CAD296A8-4E45-4CA7-99F2-DB8FFE9E1B83}" destId="{A1B35786-2FD2-4394-A84D-4303A8A46B95}" srcOrd="0" destOrd="0" presId="urn:microsoft.com/office/officeart/2005/8/layout/cycle5"/>
    <dgm:cxn modelId="{027B1B18-9365-4D87-AF31-C4C09E4C9295}" srcId="{CD3CEEDE-9AF4-44E5-B9A6-6F7AF0D91289}" destId="{1FB0B7E5-F612-4269-AB49-079596F7D647}" srcOrd="1" destOrd="0" parTransId="{A323A620-4CE8-4844-B893-8F0A9F8432E3}" sibTransId="{43031649-7D9E-4054-907E-705EABD6FE3A}"/>
    <dgm:cxn modelId="{719FD9A2-87D5-4B2D-A790-D70F13E28A1A}" type="presOf" srcId="{2103D377-FF84-40D8-9004-B86BCE22775F}" destId="{3A5FBBE9-20C4-46EF-BAA5-3D00AB0A4DB9}" srcOrd="0" destOrd="0" presId="urn:microsoft.com/office/officeart/2005/8/layout/cycle5"/>
    <dgm:cxn modelId="{0E4C91A0-995B-431A-88E3-4C2A552BEDCC}" srcId="{CD3CEEDE-9AF4-44E5-B9A6-6F7AF0D91289}" destId="{2103D377-FF84-40D8-9004-B86BCE22775F}" srcOrd="3" destOrd="0" parTransId="{7016C13C-889D-403C-8029-A856056C7C00}" sibTransId="{09829C58-A71C-4D84-B6A2-10C25EDA61C9}"/>
    <dgm:cxn modelId="{4202AE9E-E254-4AC6-9769-F7B9D620F97E}" srcId="{CD3CEEDE-9AF4-44E5-B9A6-6F7AF0D91289}" destId="{CAD296A8-4E45-4CA7-99F2-DB8FFE9E1B83}" srcOrd="4" destOrd="0" parTransId="{A19A0CFE-73D7-42E4-8E03-AB8D9338AF15}" sibTransId="{59D044DD-0FBF-43BF-9A32-EA2071C32A8F}"/>
    <dgm:cxn modelId="{A745D4AE-29F2-4003-A680-586CA57F8874}" srcId="{CD3CEEDE-9AF4-44E5-B9A6-6F7AF0D91289}" destId="{0D1146B0-B887-4F9C-8ED2-47B91918E2B0}" srcOrd="2" destOrd="0" parTransId="{1C32D5F4-3371-4C3F-83FA-EE20D6DDE68B}" sibTransId="{6A82A355-CCD5-48D1-8EC7-188F9DC7C513}"/>
    <dgm:cxn modelId="{10D1BB78-2298-4B78-8785-6BF3A7B66AC9}" type="presOf" srcId="{982DEEC3-47B3-4B38-9FCD-0EF5570A23FB}" destId="{3DD0FFA0-57C5-4391-9422-FE506D6E2E80}" srcOrd="0" destOrd="0" presId="urn:microsoft.com/office/officeart/2005/8/layout/cycle5"/>
    <dgm:cxn modelId="{95B3B809-FBFC-4E6C-AAD5-595CFD394471}" type="presOf" srcId="{09829C58-A71C-4D84-B6A2-10C25EDA61C9}" destId="{F766F302-857F-49D3-AAD0-715B6A91CA87}" srcOrd="0" destOrd="0" presId="urn:microsoft.com/office/officeart/2005/8/layout/cycle5"/>
    <dgm:cxn modelId="{4725D35D-8556-4FE2-BEA6-1BA8F4AC7446}" type="presOf" srcId="{59D044DD-0FBF-43BF-9A32-EA2071C32A8F}" destId="{ED30A5CF-F247-461E-B2D6-34BC521665D2}" srcOrd="0" destOrd="0" presId="urn:microsoft.com/office/officeart/2005/8/layout/cycle5"/>
    <dgm:cxn modelId="{3CE997B3-C8B8-4E90-8037-F79E3DCB2E96}" srcId="{CD3CEEDE-9AF4-44E5-B9A6-6F7AF0D91289}" destId="{982DEEC3-47B3-4B38-9FCD-0EF5570A23FB}" srcOrd="0" destOrd="0" parTransId="{059C4324-BE57-4035-9F50-F8CF4225822D}" sibTransId="{A802DCDF-6AEC-4870-86C7-89EC69B54C6F}"/>
    <dgm:cxn modelId="{729E601E-673B-4CB2-BBFC-D20F3FC02FBD}" type="presOf" srcId="{1FB0B7E5-F612-4269-AB49-079596F7D647}" destId="{FDD357C1-203B-49ED-80B5-ED8A4CB413DB}" srcOrd="0" destOrd="0" presId="urn:microsoft.com/office/officeart/2005/8/layout/cycle5"/>
    <dgm:cxn modelId="{C48A5218-4E67-4BEA-96E9-557DDE28B5CF}" type="presParOf" srcId="{95BC62BE-C2F4-4BBC-A3DC-931B2A764BF3}" destId="{3DD0FFA0-57C5-4391-9422-FE506D6E2E80}" srcOrd="0" destOrd="0" presId="urn:microsoft.com/office/officeart/2005/8/layout/cycle5"/>
    <dgm:cxn modelId="{D66D15C9-A2D5-4520-9C3F-905D9BF11C6C}" type="presParOf" srcId="{95BC62BE-C2F4-4BBC-A3DC-931B2A764BF3}" destId="{0D7D83BE-A13A-4CC5-8996-9E0877AE386D}" srcOrd="1" destOrd="0" presId="urn:microsoft.com/office/officeart/2005/8/layout/cycle5"/>
    <dgm:cxn modelId="{981BFA8F-1FEA-4C5D-BEFF-7077E5C62213}" type="presParOf" srcId="{95BC62BE-C2F4-4BBC-A3DC-931B2A764BF3}" destId="{006889DF-47C3-446C-8BBB-14B994B4B215}" srcOrd="2" destOrd="0" presId="urn:microsoft.com/office/officeart/2005/8/layout/cycle5"/>
    <dgm:cxn modelId="{172E7D3F-3B26-44FE-A408-080B2BB27311}" type="presParOf" srcId="{95BC62BE-C2F4-4BBC-A3DC-931B2A764BF3}" destId="{FDD357C1-203B-49ED-80B5-ED8A4CB413DB}" srcOrd="3" destOrd="0" presId="urn:microsoft.com/office/officeart/2005/8/layout/cycle5"/>
    <dgm:cxn modelId="{3060C9EF-C29F-4488-A1BD-2AC8078A05A7}" type="presParOf" srcId="{95BC62BE-C2F4-4BBC-A3DC-931B2A764BF3}" destId="{B0512DE1-EEB8-4EEE-8E4B-9F2B5133A3E8}" srcOrd="4" destOrd="0" presId="urn:microsoft.com/office/officeart/2005/8/layout/cycle5"/>
    <dgm:cxn modelId="{0277CF1F-9B87-4BD3-8CAA-CD24F3D2779C}" type="presParOf" srcId="{95BC62BE-C2F4-4BBC-A3DC-931B2A764BF3}" destId="{35CB996B-9A60-4985-9526-F30BD6652120}" srcOrd="5" destOrd="0" presId="urn:microsoft.com/office/officeart/2005/8/layout/cycle5"/>
    <dgm:cxn modelId="{F6EAA8F0-F096-4644-8854-AC6E5B1D7AC7}" type="presParOf" srcId="{95BC62BE-C2F4-4BBC-A3DC-931B2A764BF3}" destId="{9BDCC8F6-87FF-48C9-A3F0-D530F470F778}" srcOrd="6" destOrd="0" presId="urn:microsoft.com/office/officeart/2005/8/layout/cycle5"/>
    <dgm:cxn modelId="{3E4E559A-7070-4948-9B0F-38F060ACBC27}" type="presParOf" srcId="{95BC62BE-C2F4-4BBC-A3DC-931B2A764BF3}" destId="{9EDA1607-78E1-4FDE-9CC6-D1CA2E7F1A5A}" srcOrd="7" destOrd="0" presId="urn:microsoft.com/office/officeart/2005/8/layout/cycle5"/>
    <dgm:cxn modelId="{DD426AB2-CCC8-4B59-B67E-8F72DAA3361D}" type="presParOf" srcId="{95BC62BE-C2F4-4BBC-A3DC-931B2A764BF3}" destId="{E0894F5D-12CE-49D2-8983-2D33937CEE78}" srcOrd="8" destOrd="0" presId="urn:microsoft.com/office/officeart/2005/8/layout/cycle5"/>
    <dgm:cxn modelId="{F44A0CFE-D315-40BB-95B9-F2A5404C93E1}" type="presParOf" srcId="{95BC62BE-C2F4-4BBC-A3DC-931B2A764BF3}" destId="{3A5FBBE9-20C4-46EF-BAA5-3D00AB0A4DB9}" srcOrd="9" destOrd="0" presId="urn:microsoft.com/office/officeart/2005/8/layout/cycle5"/>
    <dgm:cxn modelId="{CFF92E59-BF7D-4CC9-BF6C-1F7E8C6C065A}" type="presParOf" srcId="{95BC62BE-C2F4-4BBC-A3DC-931B2A764BF3}" destId="{CCD0B121-EDF4-44C5-8DC3-7E998501A195}" srcOrd="10" destOrd="0" presId="urn:microsoft.com/office/officeart/2005/8/layout/cycle5"/>
    <dgm:cxn modelId="{B8ADB27C-6986-48BC-8ACB-D6AB321FBF74}" type="presParOf" srcId="{95BC62BE-C2F4-4BBC-A3DC-931B2A764BF3}" destId="{F766F302-857F-49D3-AAD0-715B6A91CA87}" srcOrd="11" destOrd="0" presId="urn:microsoft.com/office/officeart/2005/8/layout/cycle5"/>
    <dgm:cxn modelId="{3263D56E-8A03-43B4-9C18-2B57F21CD10F}" type="presParOf" srcId="{95BC62BE-C2F4-4BBC-A3DC-931B2A764BF3}" destId="{A1B35786-2FD2-4394-A84D-4303A8A46B95}" srcOrd="12" destOrd="0" presId="urn:microsoft.com/office/officeart/2005/8/layout/cycle5"/>
    <dgm:cxn modelId="{1AAEA033-B146-4145-9B22-A16BE9EE35CE}" type="presParOf" srcId="{95BC62BE-C2F4-4BBC-A3DC-931B2A764BF3}" destId="{472521EF-5B99-448C-BAAF-641FCEA4F3E2}" srcOrd="13" destOrd="0" presId="urn:microsoft.com/office/officeart/2005/8/layout/cycle5"/>
    <dgm:cxn modelId="{C62187EA-2C18-4FF7-A278-2E71DDF08C14}" type="presParOf" srcId="{95BC62BE-C2F4-4BBC-A3DC-931B2A764BF3}" destId="{ED30A5CF-F247-461E-B2D6-34BC521665D2}" srcOrd="14"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DC1C0C-6BE2-46F5-8B34-C46C1D3BDAE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tr-TR"/>
        </a:p>
      </dgm:t>
    </dgm:pt>
    <dgm:pt modelId="{8EF1AB54-1095-43C8-BF1F-97774D5A8B52}">
      <dgm:prSet phldrT="[Metin]"/>
      <dgm:spPr>
        <a:solidFill>
          <a:srgbClr val="C00000"/>
        </a:solidFill>
      </dgm:spPr>
      <dgm:t>
        <a:bodyPr/>
        <a:lstStyle/>
        <a:p>
          <a:r>
            <a:rPr lang="tr-TR" baseline="0" dirty="0" smtClean="0">
              <a:solidFill>
                <a:sysClr val="windowText" lastClr="000000"/>
              </a:solidFill>
            </a:rPr>
            <a:t>İLAÇ ONAYI</a:t>
          </a:r>
          <a:endParaRPr lang="tr-TR" baseline="0" dirty="0">
            <a:solidFill>
              <a:sysClr val="windowText" lastClr="000000"/>
            </a:solidFill>
          </a:endParaRPr>
        </a:p>
      </dgm:t>
    </dgm:pt>
    <dgm:pt modelId="{8AEED358-E656-4606-B371-8499871347B8}" type="parTrans" cxnId="{4D160C56-9181-43CB-ABB1-E06EDEBA92D1}">
      <dgm:prSet/>
      <dgm:spPr/>
      <dgm:t>
        <a:bodyPr/>
        <a:lstStyle/>
        <a:p>
          <a:endParaRPr lang="tr-TR"/>
        </a:p>
      </dgm:t>
    </dgm:pt>
    <dgm:pt modelId="{9E07A1C5-0891-4006-8234-2FF16B995B19}" type="sibTrans" cxnId="{4D160C56-9181-43CB-ABB1-E06EDEBA92D1}">
      <dgm:prSet/>
      <dgm:spPr/>
      <dgm:t>
        <a:bodyPr/>
        <a:lstStyle/>
        <a:p>
          <a:endParaRPr lang="tr-TR"/>
        </a:p>
      </dgm:t>
    </dgm:pt>
    <dgm:pt modelId="{8AD410AC-3931-44B0-870E-8EAE0565D88F}">
      <dgm:prSet phldrT="[Metin]"/>
      <dgm:spPr>
        <a:solidFill>
          <a:srgbClr val="00B050"/>
        </a:solidFill>
      </dgm:spPr>
      <dgm:t>
        <a:bodyPr/>
        <a:lstStyle/>
        <a:p>
          <a:r>
            <a:rPr lang="tr-TR" baseline="0" dirty="0" smtClean="0">
              <a:solidFill>
                <a:sysClr val="windowText" lastClr="000000"/>
              </a:solidFill>
            </a:rPr>
            <a:t>İLAÇ HAZIRLAMA</a:t>
          </a:r>
          <a:endParaRPr lang="tr-TR" baseline="0" dirty="0">
            <a:solidFill>
              <a:sysClr val="windowText" lastClr="000000"/>
            </a:solidFill>
          </a:endParaRPr>
        </a:p>
      </dgm:t>
    </dgm:pt>
    <dgm:pt modelId="{C27317A4-104C-41BA-9661-3ACF7684C1AD}" type="parTrans" cxnId="{292C271F-8424-445B-91A4-EE48D3FF0F79}">
      <dgm:prSet/>
      <dgm:spPr/>
      <dgm:t>
        <a:bodyPr/>
        <a:lstStyle/>
        <a:p>
          <a:endParaRPr lang="tr-TR"/>
        </a:p>
      </dgm:t>
    </dgm:pt>
    <dgm:pt modelId="{25671A2D-4D7F-480A-A62C-63FA7C7B6D8C}" type="sibTrans" cxnId="{292C271F-8424-445B-91A4-EE48D3FF0F79}">
      <dgm:prSet/>
      <dgm:spPr/>
      <dgm:t>
        <a:bodyPr/>
        <a:lstStyle/>
        <a:p>
          <a:endParaRPr lang="tr-TR"/>
        </a:p>
      </dgm:t>
    </dgm:pt>
    <dgm:pt modelId="{D1A37F89-B622-44D5-801C-F5D6A9651ED9}">
      <dgm:prSet phldrT="[Metin]"/>
      <dgm:spPr>
        <a:solidFill>
          <a:schemeClr val="accent6">
            <a:lumMod val="75000"/>
          </a:schemeClr>
        </a:solidFill>
      </dgm:spPr>
      <dgm:t>
        <a:bodyPr/>
        <a:lstStyle/>
        <a:p>
          <a:r>
            <a:rPr lang="tr-TR" baseline="0" dirty="0" smtClean="0">
              <a:solidFill>
                <a:sysClr val="windowText" lastClr="000000"/>
              </a:solidFill>
            </a:rPr>
            <a:t>İLAÇ TEDARİK</a:t>
          </a:r>
          <a:endParaRPr lang="tr-TR" baseline="0" dirty="0">
            <a:solidFill>
              <a:sysClr val="windowText" lastClr="000000"/>
            </a:solidFill>
          </a:endParaRPr>
        </a:p>
      </dgm:t>
    </dgm:pt>
    <dgm:pt modelId="{359E12D7-1556-4459-9ACA-0FB91189F1D6}" type="parTrans" cxnId="{9801BF09-4B73-4019-B89B-D8330CFF0271}">
      <dgm:prSet/>
      <dgm:spPr/>
      <dgm:t>
        <a:bodyPr/>
        <a:lstStyle/>
        <a:p>
          <a:endParaRPr lang="tr-TR"/>
        </a:p>
      </dgm:t>
    </dgm:pt>
    <dgm:pt modelId="{E5828DE8-4761-48FB-A3FF-05418E16C396}" type="sibTrans" cxnId="{9801BF09-4B73-4019-B89B-D8330CFF0271}">
      <dgm:prSet/>
      <dgm:spPr/>
      <dgm:t>
        <a:bodyPr/>
        <a:lstStyle/>
        <a:p>
          <a:endParaRPr lang="tr-TR"/>
        </a:p>
      </dgm:t>
    </dgm:pt>
    <dgm:pt modelId="{C64172C3-A609-49B0-9A61-AF007AD1E497}">
      <dgm:prSet phldrT="[Metin]"/>
      <dgm:spPr>
        <a:solidFill>
          <a:srgbClr val="00B0F0"/>
        </a:solidFill>
      </dgm:spPr>
      <dgm:t>
        <a:bodyPr/>
        <a:lstStyle/>
        <a:p>
          <a:r>
            <a:rPr lang="tr-TR" baseline="0" dirty="0" smtClean="0">
              <a:solidFill>
                <a:sysClr val="windowText" lastClr="000000"/>
              </a:solidFill>
            </a:rPr>
            <a:t>KALİTE ÇALIŞMALARI</a:t>
          </a:r>
          <a:endParaRPr lang="tr-TR" baseline="0" dirty="0">
            <a:solidFill>
              <a:sysClr val="windowText" lastClr="000000"/>
            </a:solidFill>
          </a:endParaRPr>
        </a:p>
      </dgm:t>
    </dgm:pt>
    <dgm:pt modelId="{632A8904-E77B-4AAA-945F-564E34D74733}" type="parTrans" cxnId="{044222C3-EAB8-4C5D-879D-334FBF1761D3}">
      <dgm:prSet/>
      <dgm:spPr/>
      <dgm:t>
        <a:bodyPr/>
        <a:lstStyle/>
        <a:p>
          <a:endParaRPr lang="tr-TR"/>
        </a:p>
      </dgm:t>
    </dgm:pt>
    <dgm:pt modelId="{0EF6641D-0236-42B5-B6A3-CC5A1D311947}" type="sibTrans" cxnId="{044222C3-EAB8-4C5D-879D-334FBF1761D3}">
      <dgm:prSet/>
      <dgm:spPr/>
      <dgm:t>
        <a:bodyPr/>
        <a:lstStyle/>
        <a:p>
          <a:endParaRPr lang="tr-TR"/>
        </a:p>
      </dgm:t>
    </dgm:pt>
    <dgm:pt modelId="{C8B3C5AE-FB03-49CC-BE7C-80D872AF3700}">
      <dgm:prSet phldrT="[Metin]"/>
      <dgm:spPr>
        <a:solidFill>
          <a:srgbClr val="FFC000"/>
        </a:solidFill>
      </dgm:spPr>
      <dgm:t>
        <a:bodyPr/>
        <a:lstStyle/>
        <a:p>
          <a:r>
            <a:rPr lang="tr-TR" baseline="0" dirty="0" smtClean="0">
              <a:solidFill>
                <a:sysClr val="windowText" lastClr="000000"/>
              </a:solidFill>
            </a:rPr>
            <a:t>KLİNİK ECZACILIK HİZMETLERİ</a:t>
          </a:r>
          <a:endParaRPr lang="tr-TR" baseline="0" dirty="0">
            <a:solidFill>
              <a:sysClr val="windowText" lastClr="000000"/>
            </a:solidFill>
          </a:endParaRPr>
        </a:p>
      </dgm:t>
    </dgm:pt>
    <dgm:pt modelId="{9A803507-61F6-448F-9BA2-EDF851944DE1}" type="parTrans" cxnId="{43AE01A6-D08E-4789-8C19-EE641C16D32D}">
      <dgm:prSet/>
      <dgm:spPr/>
      <dgm:t>
        <a:bodyPr/>
        <a:lstStyle/>
        <a:p>
          <a:endParaRPr lang="tr-TR"/>
        </a:p>
      </dgm:t>
    </dgm:pt>
    <dgm:pt modelId="{A5E00C54-DB15-4E1D-ACA4-153978028D82}" type="sibTrans" cxnId="{43AE01A6-D08E-4789-8C19-EE641C16D32D}">
      <dgm:prSet/>
      <dgm:spPr/>
      <dgm:t>
        <a:bodyPr/>
        <a:lstStyle/>
        <a:p>
          <a:endParaRPr lang="tr-TR"/>
        </a:p>
      </dgm:t>
    </dgm:pt>
    <dgm:pt modelId="{79AA6281-8B1C-4B2C-9FDE-099B9B0746AE}" type="pres">
      <dgm:prSet presAssocID="{C2DC1C0C-6BE2-46F5-8B34-C46C1D3BDAE5}" presName="diagram" presStyleCnt="0">
        <dgm:presLayoutVars>
          <dgm:dir/>
          <dgm:resizeHandles val="exact"/>
        </dgm:presLayoutVars>
      </dgm:prSet>
      <dgm:spPr/>
      <dgm:t>
        <a:bodyPr/>
        <a:lstStyle/>
        <a:p>
          <a:endParaRPr lang="tr-TR"/>
        </a:p>
      </dgm:t>
    </dgm:pt>
    <dgm:pt modelId="{7BF6BB59-B64F-4338-9281-2BC0D5809FE5}" type="pres">
      <dgm:prSet presAssocID="{8EF1AB54-1095-43C8-BF1F-97774D5A8B52}" presName="arrow" presStyleLbl="node1" presStyleIdx="0" presStyleCnt="5" custScaleX="73163" custScaleY="66097" custRadScaleRad="100104" custRadScaleInc="1773">
        <dgm:presLayoutVars>
          <dgm:bulletEnabled val="1"/>
        </dgm:presLayoutVars>
      </dgm:prSet>
      <dgm:spPr/>
      <dgm:t>
        <a:bodyPr/>
        <a:lstStyle/>
        <a:p>
          <a:endParaRPr lang="tr-TR"/>
        </a:p>
      </dgm:t>
    </dgm:pt>
    <dgm:pt modelId="{346581DC-0B7F-4B14-9CD8-37F30FC9C9FD}" type="pres">
      <dgm:prSet presAssocID="{8AD410AC-3931-44B0-870E-8EAE0565D88F}" presName="arrow" presStyleLbl="node1" presStyleIdx="1" presStyleCnt="5" custScaleX="84959" custScaleY="65972">
        <dgm:presLayoutVars>
          <dgm:bulletEnabled val="1"/>
        </dgm:presLayoutVars>
      </dgm:prSet>
      <dgm:spPr/>
      <dgm:t>
        <a:bodyPr/>
        <a:lstStyle/>
        <a:p>
          <a:endParaRPr lang="tr-TR"/>
        </a:p>
      </dgm:t>
    </dgm:pt>
    <dgm:pt modelId="{797B8A3E-36C8-4BA7-A2E8-C607C8E701A0}" type="pres">
      <dgm:prSet presAssocID="{D1A37F89-B622-44D5-801C-F5D6A9651ED9}" presName="arrow" presStyleLbl="node1" presStyleIdx="2" presStyleCnt="5" custScaleX="73307" custScaleY="64584">
        <dgm:presLayoutVars>
          <dgm:bulletEnabled val="1"/>
        </dgm:presLayoutVars>
      </dgm:prSet>
      <dgm:spPr/>
      <dgm:t>
        <a:bodyPr/>
        <a:lstStyle/>
        <a:p>
          <a:endParaRPr lang="tr-TR"/>
        </a:p>
      </dgm:t>
    </dgm:pt>
    <dgm:pt modelId="{A67164B3-5224-42CB-BC59-694B104BB9B9}" type="pres">
      <dgm:prSet presAssocID="{C64172C3-A609-49B0-9A61-AF007AD1E497}" presName="arrow" presStyleLbl="node1" presStyleIdx="3" presStyleCnt="5" custScaleX="74695" custScaleY="70643">
        <dgm:presLayoutVars>
          <dgm:bulletEnabled val="1"/>
        </dgm:presLayoutVars>
      </dgm:prSet>
      <dgm:spPr/>
      <dgm:t>
        <a:bodyPr/>
        <a:lstStyle/>
        <a:p>
          <a:endParaRPr lang="tr-TR"/>
        </a:p>
      </dgm:t>
    </dgm:pt>
    <dgm:pt modelId="{9F526DF0-241A-45EF-A3E8-676C7A187BEB}" type="pres">
      <dgm:prSet presAssocID="{C8B3C5AE-FB03-49CC-BE7C-80D872AF3700}" presName="arrow" presStyleLbl="node1" presStyleIdx="4" presStyleCnt="5" custScaleX="73131" custScaleY="68061">
        <dgm:presLayoutVars>
          <dgm:bulletEnabled val="1"/>
        </dgm:presLayoutVars>
      </dgm:prSet>
      <dgm:spPr/>
      <dgm:t>
        <a:bodyPr/>
        <a:lstStyle/>
        <a:p>
          <a:endParaRPr lang="tr-TR"/>
        </a:p>
      </dgm:t>
    </dgm:pt>
  </dgm:ptLst>
  <dgm:cxnLst>
    <dgm:cxn modelId="{AAE50A20-D664-4F1A-9A58-A79F8C13D182}" type="presOf" srcId="{8EF1AB54-1095-43C8-BF1F-97774D5A8B52}" destId="{7BF6BB59-B64F-4338-9281-2BC0D5809FE5}" srcOrd="0" destOrd="0" presId="urn:microsoft.com/office/officeart/2005/8/layout/arrow5"/>
    <dgm:cxn modelId="{9801BF09-4B73-4019-B89B-D8330CFF0271}" srcId="{C2DC1C0C-6BE2-46F5-8B34-C46C1D3BDAE5}" destId="{D1A37F89-B622-44D5-801C-F5D6A9651ED9}" srcOrd="2" destOrd="0" parTransId="{359E12D7-1556-4459-9ACA-0FB91189F1D6}" sibTransId="{E5828DE8-4761-48FB-A3FF-05418E16C396}"/>
    <dgm:cxn modelId="{01F6CDC4-5C07-4F28-968A-0918F0477BE2}" type="presOf" srcId="{C2DC1C0C-6BE2-46F5-8B34-C46C1D3BDAE5}" destId="{79AA6281-8B1C-4B2C-9FDE-099B9B0746AE}" srcOrd="0" destOrd="0" presId="urn:microsoft.com/office/officeart/2005/8/layout/arrow5"/>
    <dgm:cxn modelId="{E12712DC-E240-44C9-9D4D-40C2D51AEFF7}" type="presOf" srcId="{C64172C3-A609-49B0-9A61-AF007AD1E497}" destId="{A67164B3-5224-42CB-BC59-694B104BB9B9}" srcOrd="0" destOrd="0" presId="urn:microsoft.com/office/officeart/2005/8/layout/arrow5"/>
    <dgm:cxn modelId="{2AAE3202-D9A5-4235-AC67-FCD616AD1802}" type="presOf" srcId="{C8B3C5AE-FB03-49CC-BE7C-80D872AF3700}" destId="{9F526DF0-241A-45EF-A3E8-676C7A187BEB}" srcOrd="0" destOrd="0" presId="urn:microsoft.com/office/officeart/2005/8/layout/arrow5"/>
    <dgm:cxn modelId="{044222C3-EAB8-4C5D-879D-334FBF1761D3}" srcId="{C2DC1C0C-6BE2-46F5-8B34-C46C1D3BDAE5}" destId="{C64172C3-A609-49B0-9A61-AF007AD1E497}" srcOrd="3" destOrd="0" parTransId="{632A8904-E77B-4AAA-945F-564E34D74733}" sibTransId="{0EF6641D-0236-42B5-B6A3-CC5A1D311947}"/>
    <dgm:cxn modelId="{4FED2EC1-1272-4190-BBF3-74BB7EF59E34}" type="presOf" srcId="{D1A37F89-B622-44D5-801C-F5D6A9651ED9}" destId="{797B8A3E-36C8-4BA7-A2E8-C607C8E701A0}" srcOrd="0" destOrd="0" presId="urn:microsoft.com/office/officeart/2005/8/layout/arrow5"/>
    <dgm:cxn modelId="{292C271F-8424-445B-91A4-EE48D3FF0F79}" srcId="{C2DC1C0C-6BE2-46F5-8B34-C46C1D3BDAE5}" destId="{8AD410AC-3931-44B0-870E-8EAE0565D88F}" srcOrd="1" destOrd="0" parTransId="{C27317A4-104C-41BA-9661-3ACF7684C1AD}" sibTransId="{25671A2D-4D7F-480A-A62C-63FA7C7B6D8C}"/>
    <dgm:cxn modelId="{43AE01A6-D08E-4789-8C19-EE641C16D32D}" srcId="{C2DC1C0C-6BE2-46F5-8B34-C46C1D3BDAE5}" destId="{C8B3C5AE-FB03-49CC-BE7C-80D872AF3700}" srcOrd="4" destOrd="0" parTransId="{9A803507-61F6-448F-9BA2-EDF851944DE1}" sibTransId="{A5E00C54-DB15-4E1D-ACA4-153978028D82}"/>
    <dgm:cxn modelId="{494AD548-9C59-42AC-96F2-19D065C68FAA}" type="presOf" srcId="{8AD410AC-3931-44B0-870E-8EAE0565D88F}" destId="{346581DC-0B7F-4B14-9CD8-37F30FC9C9FD}" srcOrd="0" destOrd="0" presId="urn:microsoft.com/office/officeart/2005/8/layout/arrow5"/>
    <dgm:cxn modelId="{4D160C56-9181-43CB-ABB1-E06EDEBA92D1}" srcId="{C2DC1C0C-6BE2-46F5-8B34-C46C1D3BDAE5}" destId="{8EF1AB54-1095-43C8-BF1F-97774D5A8B52}" srcOrd="0" destOrd="0" parTransId="{8AEED358-E656-4606-B371-8499871347B8}" sibTransId="{9E07A1C5-0891-4006-8234-2FF16B995B19}"/>
    <dgm:cxn modelId="{EA0DC394-7D1F-4BEF-83A5-164B176DAC90}" type="presParOf" srcId="{79AA6281-8B1C-4B2C-9FDE-099B9B0746AE}" destId="{7BF6BB59-B64F-4338-9281-2BC0D5809FE5}" srcOrd="0" destOrd="0" presId="urn:microsoft.com/office/officeart/2005/8/layout/arrow5"/>
    <dgm:cxn modelId="{7873F3D6-780F-4BC4-8207-C2E6790A9764}" type="presParOf" srcId="{79AA6281-8B1C-4B2C-9FDE-099B9B0746AE}" destId="{346581DC-0B7F-4B14-9CD8-37F30FC9C9FD}" srcOrd="1" destOrd="0" presId="urn:microsoft.com/office/officeart/2005/8/layout/arrow5"/>
    <dgm:cxn modelId="{F0CCAA2D-F160-404F-B5A6-13793160FD1E}" type="presParOf" srcId="{79AA6281-8B1C-4B2C-9FDE-099B9B0746AE}" destId="{797B8A3E-36C8-4BA7-A2E8-C607C8E701A0}" srcOrd="2" destOrd="0" presId="urn:microsoft.com/office/officeart/2005/8/layout/arrow5"/>
    <dgm:cxn modelId="{0269F864-AF85-4CEE-AC59-19F8170D7F50}" type="presParOf" srcId="{79AA6281-8B1C-4B2C-9FDE-099B9B0746AE}" destId="{A67164B3-5224-42CB-BC59-694B104BB9B9}" srcOrd="3" destOrd="0" presId="urn:microsoft.com/office/officeart/2005/8/layout/arrow5"/>
    <dgm:cxn modelId="{EFA4078A-77B2-4A2C-BD0D-30846BB70321}" type="presParOf" srcId="{79AA6281-8B1C-4B2C-9FDE-099B9B0746AE}" destId="{9F526DF0-241A-45EF-A3E8-676C7A187BEB}" srcOrd="4" destOrd="0" presId="urn:microsoft.com/office/officeart/2005/8/layout/arrow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0FFA0-57C5-4391-9422-FE506D6E2E80}">
      <dsp:nvSpPr>
        <dsp:cNvPr id="0" name=""/>
        <dsp:cNvSpPr/>
      </dsp:nvSpPr>
      <dsp:spPr>
        <a:xfrm>
          <a:off x="1615191" y="1776"/>
          <a:ext cx="1055865" cy="68631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A HEMŞİRESİ</a:t>
          </a:r>
        </a:p>
        <a:p>
          <a:pPr lvl="0" algn="ctr" defTabSz="488950">
            <a:lnSpc>
              <a:spcPct val="90000"/>
            </a:lnSpc>
            <a:spcBef>
              <a:spcPct val="0"/>
            </a:spcBef>
            <a:spcAft>
              <a:spcPct val="35000"/>
            </a:spcAft>
          </a:pPr>
          <a:r>
            <a:rPr lang="tr-TR" sz="1100" kern="1200" baseline="0" dirty="0" smtClean="0">
              <a:solidFill>
                <a:sysClr val="windowText" lastClr="000000"/>
              </a:solidFill>
            </a:rPr>
            <a:t>DAHİLİYE SERVİSİ</a:t>
          </a:r>
          <a:endParaRPr lang="tr-TR" sz="1100" kern="1200" baseline="0" dirty="0">
            <a:solidFill>
              <a:sysClr val="windowText" lastClr="000000"/>
            </a:solidFill>
          </a:endParaRPr>
        </a:p>
      </dsp:txBody>
      <dsp:txXfrm>
        <a:off x="1648694" y="35279"/>
        <a:ext cx="988859" cy="619306"/>
      </dsp:txXfrm>
    </dsp:sp>
    <dsp:sp modelId="{006889DF-47C3-446C-8BBB-14B994B4B215}">
      <dsp:nvSpPr>
        <dsp:cNvPr id="0" name=""/>
        <dsp:cNvSpPr/>
      </dsp:nvSpPr>
      <dsp:spPr>
        <a:xfrm>
          <a:off x="772463" y="344932"/>
          <a:ext cx="2741321" cy="2741321"/>
        </a:xfrm>
        <a:custGeom>
          <a:avLst/>
          <a:gdLst/>
          <a:ahLst/>
          <a:cxnLst/>
          <a:rect l="0" t="0" r="0" b="0"/>
          <a:pathLst>
            <a:path>
              <a:moveTo>
                <a:pt x="2039916" y="174497"/>
              </a:moveTo>
              <a:arcTo wR="1370660" hR="1370660" stAng="17953627" swAng="12112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D357C1-203B-49ED-80B5-ED8A4CB413DB}">
      <dsp:nvSpPr>
        <dsp:cNvPr id="0" name=""/>
        <dsp:cNvSpPr/>
      </dsp:nvSpPr>
      <dsp:spPr>
        <a:xfrm>
          <a:off x="2918767" y="948879"/>
          <a:ext cx="1055865" cy="68631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A HEMŞİRESİ</a:t>
          </a:r>
        </a:p>
        <a:p>
          <a:pPr lvl="0" algn="ctr" defTabSz="488950">
            <a:lnSpc>
              <a:spcPct val="90000"/>
            </a:lnSpc>
            <a:spcBef>
              <a:spcPct val="0"/>
            </a:spcBef>
            <a:spcAft>
              <a:spcPct val="35000"/>
            </a:spcAft>
          </a:pPr>
          <a:r>
            <a:rPr lang="tr-TR" sz="1100" kern="1200" baseline="0" dirty="0" smtClean="0">
              <a:solidFill>
                <a:sysClr val="windowText" lastClr="000000"/>
              </a:solidFill>
            </a:rPr>
            <a:t>HARİCİYE SERVİSİ</a:t>
          </a:r>
          <a:endParaRPr lang="tr-TR" sz="1100" kern="1200" baseline="0" dirty="0">
            <a:solidFill>
              <a:sysClr val="windowText" lastClr="000000"/>
            </a:solidFill>
          </a:endParaRPr>
        </a:p>
      </dsp:txBody>
      <dsp:txXfrm>
        <a:off x="2952270" y="982382"/>
        <a:ext cx="988859" cy="619306"/>
      </dsp:txXfrm>
    </dsp:sp>
    <dsp:sp modelId="{35CB996B-9A60-4985-9526-F30BD6652120}">
      <dsp:nvSpPr>
        <dsp:cNvPr id="0" name=""/>
        <dsp:cNvSpPr/>
      </dsp:nvSpPr>
      <dsp:spPr>
        <a:xfrm>
          <a:off x="772463" y="344932"/>
          <a:ext cx="2741321" cy="2741321"/>
        </a:xfrm>
        <a:custGeom>
          <a:avLst/>
          <a:gdLst/>
          <a:ahLst/>
          <a:cxnLst/>
          <a:rect l="0" t="0" r="0" b="0"/>
          <a:pathLst>
            <a:path>
              <a:moveTo>
                <a:pt x="2738030" y="1465582"/>
              </a:moveTo>
              <a:arcTo wR="1370660" hR="1370660" stAng="21838263" swAng="1359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DCC8F6-87FF-48C9-A3F0-D530F470F778}">
      <dsp:nvSpPr>
        <dsp:cNvPr id="0" name=""/>
        <dsp:cNvSpPr/>
      </dsp:nvSpPr>
      <dsp:spPr>
        <a:xfrm>
          <a:off x="2420845" y="2481324"/>
          <a:ext cx="1055865" cy="68631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A HEMŞİRESİ</a:t>
          </a:r>
        </a:p>
        <a:p>
          <a:pPr lvl="0" algn="ctr" defTabSz="488950">
            <a:lnSpc>
              <a:spcPct val="90000"/>
            </a:lnSpc>
            <a:spcBef>
              <a:spcPct val="0"/>
            </a:spcBef>
            <a:spcAft>
              <a:spcPct val="35000"/>
            </a:spcAft>
          </a:pPr>
          <a:r>
            <a:rPr lang="tr-TR" sz="1100" kern="1200" baseline="0" dirty="0" smtClean="0">
              <a:solidFill>
                <a:sysClr val="windowText" lastClr="000000"/>
              </a:solidFill>
            </a:rPr>
            <a:t>NÖROLOJİ SERVİSİ</a:t>
          </a:r>
          <a:endParaRPr lang="tr-TR" sz="1100" kern="1200" baseline="0" dirty="0">
            <a:solidFill>
              <a:sysClr val="windowText" lastClr="000000"/>
            </a:solidFill>
          </a:endParaRPr>
        </a:p>
      </dsp:txBody>
      <dsp:txXfrm>
        <a:off x="2454348" y="2514827"/>
        <a:ext cx="988859" cy="619306"/>
      </dsp:txXfrm>
    </dsp:sp>
    <dsp:sp modelId="{E0894F5D-12CE-49D2-8983-2D33937CEE78}">
      <dsp:nvSpPr>
        <dsp:cNvPr id="0" name=""/>
        <dsp:cNvSpPr/>
      </dsp:nvSpPr>
      <dsp:spPr>
        <a:xfrm>
          <a:off x="772463" y="344932"/>
          <a:ext cx="2741321" cy="2741321"/>
        </a:xfrm>
        <a:custGeom>
          <a:avLst/>
          <a:gdLst/>
          <a:ahLst/>
          <a:cxnLst/>
          <a:rect l="0" t="0" r="0" b="0"/>
          <a:pathLst>
            <a:path>
              <a:moveTo>
                <a:pt x="1538805" y="2730968"/>
              </a:moveTo>
              <a:arcTo wR="1370660" hR="1370660" stAng="4977213" swAng="8455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5FBBE9-20C4-46EF-BAA5-3D00AB0A4DB9}">
      <dsp:nvSpPr>
        <dsp:cNvPr id="0" name=""/>
        <dsp:cNvSpPr/>
      </dsp:nvSpPr>
      <dsp:spPr>
        <a:xfrm>
          <a:off x="809537" y="2481324"/>
          <a:ext cx="1055865" cy="68631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A HEMŞİRESİ</a:t>
          </a:r>
        </a:p>
        <a:p>
          <a:pPr lvl="0" algn="ctr" defTabSz="488950">
            <a:lnSpc>
              <a:spcPct val="90000"/>
            </a:lnSpc>
            <a:spcBef>
              <a:spcPct val="0"/>
            </a:spcBef>
            <a:spcAft>
              <a:spcPct val="35000"/>
            </a:spcAft>
          </a:pPr>
          <a:r>
            <a:rPr lang="tr-TR" sz="1100" kern="1200" baseline="0" dirty="0" smtClean="0">
              <a:solidFill>
                <a:sysClr val="windowText" lastClr="000000"/>
              </a:solidFill>
            </a:rPr>
            <a:t>ÜROLOJİ SERVİSİ</a:t>
          </a:r>
          <a:endParaRPr lang="tr-TR" sz="1100" kern="1200" baseline="0" dirty="0">
            <a:solidFill>
              <a:sysClr val="windowText" lastClr="000000"/>
            </a:solidFill>
          </a:endParaRPr>
        </a:p>
      </dsp:txBody>
      <dsp:txXfrm>
        <a:off x="843040" y="2514827"/>
        <a:ext cx="988859" cy="619306"/>
      </dsp:txXfrm>
    </dsp:sp>
    <dsp:sp modelId="{F766F302-857F-49D3-AAD0-715B6A91CA87}">
      <dsp:nvSpPr>
        <dsp:cNvPr id="0" name=""/>
        <dsp:cNvSpPr/>
      </dsp:nvSpPr>
      <dsp:spPr>
        <a:xfrm>
          <a:off x="772463" y="344932"/>
          <a:ext cx="2741321" cy="2741321"/>
        </a:xfrm>
        <a:custGeom>
          <a:avLst/>
          <a:gdLst/>
          <a:ahLst/>
          <a:cxnLst/>
          <a:rect l="0" t="0" r="0" b="0"/>
          <a:pathLst>
            <a:path>
              <a:moveTo>
                <a:pt x="145391" y="1985011"/>
              </a:moveTo>
              <a:arcTo wR="1370660" hR="1370660" stAng="9202247" swAng="1359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B35786-2FD2-4394-A84D-4303A8A46B95}">
      <dsp:nvSpPr>
        <dsp:cNvPr id="0" name=""/>
        <dsp:cNvSpPr/>
      </dsp:nvSpPr>
      <dsp:spPr>
        <a:xfrm>
          <a:off x="311615" y="948879"/>
          <a:ext cx="1055865" cy="68631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A HEMŞİRESİ ÇOCUK SERVİSİ</a:t>
          </a:r>
          <a:endParaRPr lang="tr-TR" sz="1100" kern="1200" baseline="0" dirty="0">
            <a:solidFill>
              <a:sysClr val="windowText" lastClr="000000"/>
            </a:solidFill>
          </a:endParaRPr>
        </a:p>
      </dsp:txBody>
      <dsp:txXfrm>
        <a:off x="345118" y="982382"/>
        <a:ext cx="988859" cy="619306"/>
      </dsp:txXfrm>
    </dsp:sp>
    <dsp:sp modelId="{ED30A5CF-F247-461E-B2D6-34BC521665D2}">
      <dsp:nvSpPr>
        <dsp:cNvPr id="0" name=""/>
        <dsp:cNvSpPr/>
      </dsp:nvSpPr>
      <dsp:spPr>
        <a:xfrm>
          <a:off x="772463" y="344932"/>
          <a:ext cx="2741321" cy="2741321"/>
        </a:xfrm>
        <a:custGeom>
          <a:avLst/>
          <a:gdLst/>
          <a:ahLst/>
          <a:cxnLst/>
          <a:rect l="0" t="0" r="0" b="0"/>
          <a:pathLst>
            <a:path>
              <a:moveTo>
                <a:pt x="329733" y="478930"/>
              </a:moveTo>
              <a:arcTo wR="1370660" hR="1370660" stAng="13235139" swAng="12112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ADD67-9CF5-4293-940B-804CE6F6B987}">
      <dsp:nvSpPr>
        <dsp:cNvPr id="0" name=""/>
        <dsp:cNvSpPr/>
      </dsp:nvSpPr>
      <dsp:spPr>
        <a:xfrm>
          <a:off x="1357326" y="0"/>
          <a:ext cx="1428330" cy="142833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baseline="0" dirty="0" smtClean="0">
              <a:solidFill>
                <a:schemeClr val="tx1"/>
              </a:solidFill>
            </a:rPr>
            <a:t>BİRİM SORUMLUSU</a:t>
          </a:r>
          <a:endParaRPr lang="tr-TR" sz="1400" kern="1200" baseline="0" dirty="0">
            <a:solidFill>
              <a:schemeClr val="tx1"/>
            </a:solidFill>
          </a:endParaRPr>
        </a:p>
      </dsp:txBody>
      <dsp:txXfrm>
        <a:off x="1566500" y="209174"/>
        <a:ext cx="1009982" cy="1009982"/>
      </dsp:txXfrm>
    </dsp:sp>
    <dsp:sp modelId="{3F66CB68-702F-4BFD-BE53-4FE95C7D510B}">
      <dsp:nvSpPr>
        <dsp:cNvPr id="0" name=""/>
        <dsp:cNvSpPr/>
      </dsp:nvSpPr>
      <dsp:spPr>
        <a:xfrm rot="3599966">
          <a:off x="2412460" y="1392587"/>
          <a:ext cx="379779" cy="482061"/>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2440943" y="1439664"/>
        <a:ext cx="265845" cy="289237"/>
      </dsp:txXfrm>
    </dsp:sp>
    <dsp:sp modelId="{4AB2D12B-F2AC-44EC-888A-1645F62E7C7E}">
      <dsp:nvSpPr>
        <dsp:cNvPr id="0" name=""/>
        <dsp:cNvSpPr/>
      </dsp:nvSpPr>
      <dsp:spPr>
        <a:xfrm>
          <a:off x="2429792" y="1857523"/>
          <a:ext cx="1428330" cy="142833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baseline="0" dirty="0" smtClean="0">
              <a:solidFill>
                <a:schemeClr val="tx1"/>
              </a:solidFill>
            </a:rPr>
            <a:t>BİRİMKALİTE SORUMLUSU</a:t>
          </a:r>
          <a:endParaRPr lang="tr-TR" sz="1400" kern="1200" baseline="0" dirty="0">
            <a:solidFill>
              <a:schemeClr val="tx1"/>
            </a:solidFill>
          </a:endParaRPr>
        </a:p>
      </dsp:txBody>
      <dsp:txXfrm>
        <a:off x="2638966" y="2066697"/>
        <a:ext cx="1009982" cy="1009982"/>
      </dsp:txXfrm>
    </dsp:sp>
    <dsp:sp modelId="{E8FB1129-E59F-4112-B9CA-50B772B11C17}">
      <dsp:nvSpPr>
        <dsp:cNvPr id="0" name=""/>
        <dsp:cNvSpPr/>
      </dsp:nvSpPr>
      <dsp:spPr>
        <a:xfrm rot="10800000">
          <a:off x="1892632" y="2330657"/>
          <a:ext cx="379593" cy="482061"/>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0800000">
        <a:off x="2006510" y="2427069"/>
        <a:ext cx="265715" cy="289237"/>
      </dsp:txXfrm>
    </dsp:sp>
    <dsp:sp modelId="{452F9044-FC29-45AC-A740-3AC354428151}">
      <dsp:nvSpPr>
        <dsp:cNvPr id="0" name=""/>
        <dsp:cNvSpPr/>
      </dsp:nvSpPr>
      <dsp:spPr>
        <a:xfrm>
          <a:off x="285248" y="1857523"/>
          <a:ext cx="1428330" cy="142833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baseline="0" dirty="0" smtClean="0">
              <a:solidFill>
                <a:schemeClr val="tx1"/>
              </a:solidFill>
            </a:rPr>
            <a:t>BİRİM EĞİTİM SORUMLUSU</a:t>
          </a:r>
          <a:endParaRPr lang="tr-TR" sz="1400" kern="1200" baseline="0" dirty="0">
            <a:solidFill>
              <a:schemeClr val="tx1"/>
            </a:solidFill>
          </a:endParaRPr>
        </a:p>
      </dsp:txBody>
      <dsp:txXfrm>
        <a:off x="494422" y="2066697"/>
        <a:ext cx="1009982" cy="1009982"/>
      </dsp:txXfrm>
    </dsp:sp>
    <dsp:sp modelId="{F032E4FE-9B60-4B1C-8F65-31AE5056695B}">
      <dsp:nvSpPr>
        <dsp:cNvPr id="0" name=""/>
        <dsp:cNvSpPr/>
      </dsp:nvSpPr>
      <dsp:spPr>
        <a:xfrm rot="17999494">
          <a:off x="1318886" y="1452375"/>
          <a:ext cx="379676" cy="482061"/>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1347369" y="1598113"/>
        <a:ext cx="265773" cy="289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0FFA0-57C5-4391-9422-FE506D6E2E80}">
      <dsp:nvSpPr>
        <dsp:cNvPr id="0" name=""/>
        <dsp:cNvSpPr/>
      </dsp:nvSpPr>
      <dsp:spPr>
        <a:xfrm>
          <a:off x="1710674" y="1572"/>
          <a:ext cx="1007806" cy="65507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İLAÇ ONAY EKİBİ</a:t>
          </a:r>
          <a:endParaRPr lang="tr-TR" sz="1100" kern="1200" baseline="0" dirty="0">
            <a:solidFill>
              <a:sysClr val="windowText" lastClr="000000"/>
            </a:solidFill>
          </a:endParaRPr>
        </a:p>
      </dsp:txBody>
      <dsp:txXfrm>
        <a:off x="1742652" y="33550"/>
        <a:ext cx="943850" cy="591117"/>
      </dsp:txXfrm>
    </dsp:sp>
    <dsp:sp modelId="{006889DF-47C3-446C-8BBB-14B994B4B215}">
      <dsp:nvSpPr>
        <dsp:cNvPr id="0" name=""/>
        <dsp:cNvSpPr/>
      </dsp:nvSpPr>
      <dsp:spPr>
        <a:xfrm>
          <a:off x="904470" y="329109"/>
          <a:ext cx="2620215" cy="2620215"/>
        </a:xfrm>
        <a:custGeom>
          <a:avLst/>
          <a:gdLst/>
          <a:ahLst/>
          <a:cxnLst/>
          <a:rect l="0" t="0" r="0" b="0"/>
          <a:pathLst>
            <a:path>
              <a:moveTo>
                <a:pt x="1949350" y="166538"/>
              </a:moveTo>
              <a:arcTo wR="1310107" hR="1310107" stAng="17952282" swAng="121337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D357C1-203B-49ED-80B5-ED8A4CB413DB}">
      <dsp:nvSpPr>
        <dsp:cNvPr id="0" name=""/>
        <dsp:cNvSpPr/>
      </dsp:nvSpPr>
      <dsp:spPr>
        <a:xfrm>
          <a:off x="2956661" y="906834"/>
          <a:ext cx="1007806" cy="655073"/>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İLAÇ HAZIRLAMA EKİBİ</a:t>
          </a:r>
          <a:endParaRPr lang="tr-TR" sz="1100" kern="1200" baseline="0" dirty="0">
            <a:solidFill>
              <a:sysClr val="windowText" lastClr="000000"/>
            </a:solidFill>
          </a:endParaRPr>
        </a:p>
      </dsp:txBody>
      <dsp:txXfrm>
        <a:off x="2988639" y="938812"/>
        <a:ext cx="943850" cy="591117"/>
      </dsp:txXfrm>
    </dsp:sp>
    <dsp:sp modelId="{35CB996B-9A60-4985-9526-F30BD6652120}">
      <dsp:nvSpPr>
        <dsp:cNvPr id="0" name=""/>
        <dsp:cNvSpPr/>
      </dsp:nvSpPr>
      <dsp:spPr>
        <a:xfrm>
          <a:off x="904470" y="329109"/>
          <a:ext cx="2620215" cy="2620215"/>
        </a:xfrm>
        <a:custGeom>
          <a:avLst/>
          <a:gdLst/>
          <a:ahLst/>
          <a:cxnLst/>
          <a:rect l="0" t="0" r="0" b="0"/>
          <a:pathLst>
            <a:path>
              <a:moveTo>
                <a:pt x="2617089" y="1400568"/>
              </a:moveTo>
              <a:arcTo wR="1310107" hR="1310107" stAng="21837559" swAng="13611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DCC8F6-87FF-48C9-A3F0-D530F470F778}">
      <dsp:nvSpPr>
        <dsp:cNvPr id="0" name=""/>
        <dsp:cNvSpPr/>
      </dsp:nvSpPr>
      <dsp:spPr>
        <a:xfrm>
          <a:off x="2480737" y="2371579"/>
          <a:ext cx="1007806" cy="65507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KLİNİK ECZACILIK EKİBİ</a:t>
          </a:r>
          <a:endParaRPr lang="tr-TR" sz="1100" kern="1200" baseline="0" dirty="0">
            <a:solidFill>
              <a:sysClr val="windowText" lastClr="000000"/>
            </a:solidFill>
          </a:endParaRPr>
        </a:p>
      </dsp:txBody>
      <dsp:txXfrm>
        <a:off x="2512715" y="2403557"/>
        <a:ext cx="943850" cy="591117"/>
      </dsp:txXfrm>
    </dsp:sp>
    <dsp:sp modelId="{E0894F5D-12CE-49D2-8983-2D33937CEE78}">
      <dsp:nvSpPr>
        <dsp:cNvPr id="0" name=""/>
        <dsp:cNvSpPr/>
      </dsp:nvSpPr>
      <dsp:spPr>
        <a:xfrm>
          <a:off x="904470" y="329109"/>
          <a:ext cx="2620215" cy="2620215"/>
        </a:xfrm>
        <a:custGeom>
          <a:avLst/>
          <a:gdLst/>
          <a:ahLst/>
          <a:cxnLst/>
          <a:rect l="0" t="0" r="0" b="0"/>
          <a:pathLst>
            <a:path>
              <a:moveTo>
                <a:pt x="1471259" y="2610266"/>
              </a:moveTo>
              <a:arcTo wR="1310107" hR="1310107" stAng="4976060" swAng="8478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5FBBE9-20C4-46EF-BAA5-3D00AB0A4DB9}">
      <dsp:nvSpPr>
        <dsp:cNvPr id="0" name=""/>
        <dsp:cNvSpPr/>
      </dsp:nvSpPr>
      <dsp:spPr>
        <a:xfrm>
          <a:off x="940612" y="2371579"/>
          <a:ext cx="1007806" cy="655073"/>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ECZANE KALİTE EKİBİ</a:t>
          </a:r>
          <a:endParaRPr lang="tr-TR" sz="1100" kern="1200" baseline="0" dirty="0">
            <a:solidFill>
              <a:sysClr val="windowText" lastClr="000000"/>
            </a:solidFill>
          </a:endParaRPr>
        </a:p>
      </dsp:txBody>
      <dsp:txXfrm>
        <a:off x="972590" y="2403557"/>
        <a:ext cx="943850" cy="591117"/>
      </dsp:txXfrm>
    </dsp:sp>
    <dsp:sp modelId="{F766F302-857F-49D3-AAD0-715B6A91CA87}">
      <dsp:nvSpPr>
        <dsp:cNvPr id="0" name=""/>
        <dsp:cNvSpPr/>
      </dsp:nvSpPr>
      <dsp:spPr>
        <a:xfrm>
          <a:off x="904470" y="329109"/>
          <a:ext cx="2620215" cy="2620215"/>
        </a:xfrm>
        <a:custGeom>
          <a:avLst/>
          <a:gdLst/>
          <a:ahLst/>
          <a:cxnLst/>
          <a:rect l="0" t="0" r="0" b="0"/>
          <a:pathLst>
            <a:path>
              <a:moveTo>
                <a:pt x="139130" y="1897641"/>
              </a:moveTo>
              <a:arcTo wR="1310107" hR="1310107" stAng="9201298" swAng="13611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B35786-2FD2-4394-A84D-4303A8A46B95}">
      <dsp:nvSpPr>
        <dsp:cNvPr id="0" name=""/>
        <dsp:cNvSpPr/>
      </dsp:nvSpPr>
      <dsp:spPr>
        <a:xfrm>
          <a:off x="464688" y="906834"/>
          <a:ext cx="1007806" cy="65507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baseline="0" dirty="0" smtClean="0">
              <a:solidFill>
                <a:sysClr val="windowText" lastClr="000000"/>
              </a:solidFill>
            </a:rPr>
            <a:t>İLAÇ TEDARİK EKİBİ</a:t>
          </a:r>
          <a:endParaRPr lang="tr-TR" sz="1100" kern="1200" baseline="0" dirty="0">
            <a:solidFill>
              <a:sysClr val="windowText" lastClr="000000"/>
            </a:solidFill>
          </a:endParaRPr>
        </a:p>
      </dsp:txBody>
      <dsp:txXfrm>
        <a:off x="496666" y="938812"/>
        <a:ext cx="943850" cy="591117"/>
      </dsp:txXfrm>
    </dsp:sp>
    <dsp:sp modelId="{ED30A5CF-F247-461E-B2D6-34BC521665D2}">
      <dsp:nvSpPr>
        <dsp:cNvPr id="0" name=""/>
        <dsp:cNvSpPr/>
      </dsp:nvSpPr>
      <dsp:spPr>
        <a:xfrm>
          <a:off x="904470" y="329109"/>
          <a:ext cx="2620215" cy="2620215"/>
        </a:xfrm>
        <a:custGeom>
          <a:avLst/>
          <a:gdLst/>
          <a:ahLst/>
          <a:cxnLst/>
          <a:rect l="0" t="0" r="0" b="0"/>
          <a:pathLst>
            <a:path>
              <a:moveTo>
                <a:pt x="314971" y="458001"/>
              </a:moveTo>
              <a:arcTo wR="1310107" hR="1310107" stAng="13234348" swAng="121337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0FFA0-57C5-4391-9422-FE506D6E2E80}">
      <dsp:nvSpPr>
        <dsp:cNvPr id="0" name=""/>
        <dsp:cNvSpPr/>
      </dsp:nvSpPr>
      <dsp:spPr>
        <a:xfrm>
          <a:off x="1615191" y="1776"/>
          <a:ext cx="1055865" cy="68631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baseline="0" dirty="0" smtClean="0">
              <a:solidFill>
                <a:sysClr val="windowText" lastClr="000000"/>
              </a:solidFill>
            </a:rPr>
            <a:t>A TIBBİ SEKRETERİ DAHİLİYE POLİKLİNİĞİ</a:t>
          </a:r>
          <a:endParaRPr lang="tr-TR" sz="900" kern="1200" baseline="0" dirty="0">
            <a:solidFill>
              <a:sysClr val="windowText" lastClr="000000"/>
            </a:solidFill>
          </a:endParaRPr>
        </a:p>
      </dsp:txBody>
      <dsp:txXfrm>
        <a:off x="1648694" y="35279"/>
        <a:ext cx="988859" cy="619306"/>
      </dsp:txXfrm>
    </dsp:sp>
    <dsp:sp modelId="{006889DF-47C3-446C-8BBB-14B994B4B215}">
      <dsp:nvSpPr>
        <dsp:cNvPr id="0" name=""/>
        <dsp:cNvSpPr/>
      </dsp:nvSpPr>
      <dsp:spPr>
        <a:xfrm>
          <a:off x="772463" y="344932"/>
          <a:ext cx="2741321" cy="2741321"/>
        </a:xfrm>
        <a:custGeom>
          <a:avLst/>
          <a:gdLst/>
          <a:ahLst/>
          <a:cxnLst/>
          <a:rect l="0" t="0" r="0" b="0"/>
          <a:pathLst>
            <a:path>
              <a:moveTo>
                <a:pt x="2039916" y="174497"/>
              </a:moveTo>
              <a:arcTo wR="1370660" hR="1370660" stAng="17953627" swAng="12112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D357C1-203B-49ED-80B5-ED8A4CB413DB}">
      <dsp:nvSpPr>
        <dsp:cNvPr id="0" name=""/>
        <dsp:cNvSpPr/>
      </dsp:nvSpPr>
      <dsp:spPr>
        <a:xfrm>
          <a:off x="2918767" y="948879"/>
          <a:ext cx="1055865" cy="68631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baseline="0" dirty="0" smtClean="0">
              <a:solidFill>
                <a:sysClr val="windowText" lastClr="000000"/>
              </a:solidFill>
            </a:rPr>
            <a:t>A TIBBİ SEKRETERİ HARİCİYE POLİKLİNİĞİ</a:t>
          </a:r>
          <a:endParaRPr lang="tr-TR" sz="900" kern="1200" baseline="0" dirty="0">
            <a:solidFill>
              <a:sysClr val="windowText" lastClr="000000"/>
            </a:solidFill>
          </a:endParaRPr>
        </a:p>
      </dsp:txBody>
      <dsp:txXfrm>
        <a:off x="2952270" y="982382"/>
        <a:ext cx="988859" cy="619306"/>
      </dsp:txXfrm>
    </dsp:sp>
    <dsp:sp modelId="{35CB996B-9A60-4985-9526-F30BD6652120}">
      <dsp:nvSpPr>
        <dsp:cNvPr id="0" name=""/>
        <dsp:cNvSpPr/>
      </dsp:nvSpPr>
      <dsp:spPr>
        <a:xfrm>
          <a:off x="772463" y="344932"/>
          <a:ext cx="2741321" cy="2741321"/>
        </a:xfrm>
        <a:custGeom>
          <a:avLst/>
          <a:gdLst/>
          <a:ahLst/>
          <a:cxnLst/>
          <a:rect l="0" t="0" r="0" b="0"/>
          <a:pathLst>
            <a:path>
              <a:moveTo>
                <a:pt x="2738030" y="1465582"/>
              </a:moveTo>
              <a:arcTo wR="1370660" hR="1370660" stAng="21838263" swAng="1359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DCC8F6-87FF-48C9-A3F0-D530F470F778}">
      <dsp:nvSpPr>
        <dsp:cNvPr id="0" name=""/>
        <dsp:cNvSpPr/>
      </dsp:nvSpPr>
      <dsp:spPr>
        <a:xfrm>
          <a:off x="2420845" y="2481324"/>
          <a:ext cx="1055865" cy="68631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baseline="0" dirty="0" smtClean="0">
              <a:solidFill>
                <a:sysClr val="windowText" lastClr="000000"/>
              </a:solidFill>
            </a:rPr>
            <a:t>A TIBBİ SEKRETERİ NÖROLOJİ POLİKLİNİĞİ</a:t>
          </a:r>
          <a:endParaRPr lang="tr-TR" sz="900" kern="1200" baseline="0" dirty="0">
            <a:solidFill>
              <a:sysClr val="windowText" lastClr="000000"/>
            </a:solidFill>
          </a:endParaRPr>
        </a:p>
      </dsp:txBody>
      <dsp:txXfrm>
        <a:off x="2454348" y="2514827"/>
        <a:ext cx="988859" cy="619306"/>
      </dsp:txXfrm>
    </dsp:sp>
    <dsp:sp modelId="{E0894F5D-12CE-49D2-8983-2D33937CEE78}">
      <dsp:nvSpPr>
        <dsp:cNvPr id="0" name=""/>
        <dsp:cNvSpPr/>
      </dsp:nvSpPr>
      <dsp:spPr>
        <a:xfrm>
          <a:off x="772463" y="344932"/>
          <a:ext cx="2741321" cy="2741321"/>
        </a:xfrm>
        <a:custGeom>
          <a:avLst/>
          <a:gdLst/>
          <a:ahLst/>
          <a:cxnLst/>
          <a:rect l="0" t="0" r="0" b="0"/>
          <a:pathLst>
            <a:path>
              <a:moveTo>
                <a:pt x="1538805" y="2730968"/>
              </a:moveTo>
              <a:arcTo wR="1370660" hR="1370660" stAng="4977213" swAng="8455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5FBBE9-20C4-46EF-BAA5-3D00AB0A4DB9}">
      <dsp:nvSpPr>
        <dsp:cNvPr id="0" name=""/>
        <dsp:cNvSpPr/>
      </dsp:nvSpPr>
      <dsp:spPr>
        <a:xfrm>
          <a:off x="809537" y="2481324"/>
          <a:ext cx="1055865" cy="68631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baseline="0" dirty="0" smtClean="0">
              <a:solidFill>
                <a:sysClr val="windowText" lastClr="000000"/>
              </a:solidFill>
            </a:rPr>
            <a:t>A TIBBİ SEKRETERİ ÜROLOJİ POLİKLİNİĞİ</a:t>
          </a:r>
          <a:endParaRPr lang="tr-TR" sz="900" kern="1200" baseline="0" dirty="0">
            <a:solidFill>
              <a:sysClr val="windowText" lastClr="000000"/>
            </a:solidFill>
          </a:endParaRPr>
        </a:p>
      </dsp:txBody>
      <dsp:txXfrm>
        <a:off x="843040" y="2514827"/>
        <a:ext cx="988859" cy="619306"/>
      </dsp:txXfrm>
    </dsp:sp>
    <dsp:sp modelId="{F766F302-857F-49D3-AAD0-715B6A91CA87}">
      <dsp:nvSpPr>
        <dsp:cNvPr id="0" name=""/>
        <dsp:cNvSpPr/>
      </dsp:nvSpPr>
      <dsp:spPr>
        <a:xfrm>
          <a:off x="772463" y="344932"/>
          <a:ext cx="2741321" cy="2741321"/>
        </a:xfrm>
        <a:custGeom>
          <a:avLst/>
          <a:gdLst/>
          <a:ahLst/>
          <a:cxnLst/>
          <a:rect l="0" t="0" r="0" b="0"/>
          <a:pathLst>
            <a:path>
              <a:moveTo>
                <a:pt x="145391" y="1985011"/>
              </a:moveTo>
              <a:arcTo wR="1370660" hR="1370660" stAng="9202247" swAng="1359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B35786-2FD2-4394-A84D-4303A8A46B95}">
      <dsp:nvSpPr>
        <dsp:cNvPr id="0" name=""/>
        <dsp:cNvSpPr/>
      </dsp:nvSpPr>
      <dsp:spPr>
        <a:xfrm>
          <a:off x="311615" y="948879"/>
          <a:ext cx="1055865" cy="68631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baseline="0" dirty="0" smtClean="0">
              <a:solidFill>
                <a:sysClr val="windowText" lastClr="000000"/>
              </a:solidFill>
            </a:rPr>
            <a:t>A TIBBİ SEKRETERİ ÇOCUK POLİKLİNİĞİ</a:t>
          </a:r>
          <a:endParaRPr lang="tr-TR" sz="900" kern="1200" baseline="0" dirty="0">
            <a:solidFill>
              <a:sysClr val="windowText" lastClr="000000"/>
            </a:solidFill>
          </a:endParaRPr>
        </a:p>
      </dsp:txBody>
      <dsp:txXfrm>
        <a:off x="345118" y="982382"/>
        <a:ext cx="988859" cy="619306"/>
      </dsp:txXfrm>
    </dsp:sp>
    <dsp:sp modelId="{ED30A5CF-F247-461E-B2D6-34BC521665D2}">
      <dsp:nvSpPr>
        <dsp:cNvPr id="0" name=""/>
        <dsp:cNvSpPr/>
      </dsp:nvSpPr>
      <dsp:spPr>
        <a:xfrm>
          <a:off x="772463" y="344932"/>
          <a:ext cx="2741321" cy="2741321"/>
        </a:xfrm>
        <a:custGeom>
          <a:avLst/>
          <a:gdLst/>
          <a:ahLst/>
          <a:cxnLst/>
          <a:rect l="0" t="0" r="0" b="0"/>
          <a:pathLst>
            <a:path>
              <a:moveTo>
                <a:pt x="329733" y="478930"/>
              </a:moveTo>
              <a:arcTo wR="1370660" hR="1370660" stAng="13235139" swAng="12112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0FFA0-57C5-4391-9422-FE506D6E2E80}">
      <dsp:nvSpPr>
        <dsp:cNvPr id="0" name=""/>
        <dsp:cNvSpPr/>
      </dsp:nvSpPr>
      <dsp:spPr>
        <a:xfrm>
          <a:off x="1710674" y="1572"/>
          <a:ext cx="1007806" cy="65507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baseline="0" dirty="0" smtClean="0">
              <a:solidFill>
                <a:sysClr val="windowText" lastClr="000000"/>
              </a:solidFill>
            </a:rPr>
            <a:t>A TEMİZLİK PERSONELİ</a:t>
          </a:r>
        </a:p>
        <a:p>
          <a:pPr lvl="0" algn="ctr" defTabSz="444500">
            <a:lnSpc>
              <a:spcPct val="90000"/>
            </a:lnSpc>
            <a:spcBef>
              <a:spcPct val="0"/>
            </a:spcBef>
            <a:spcAft>
              <a:spcPct val="35000"/>
            </a:spcAft>
          </a:pPr>
          <a:r>
            <a:rPr lang="tr-TR" sz="1000" kern="1200" baseline="0" dirty="0" smtClean="0">
              <a:solidFill>
                <a:sysClr val="windowText" lastClr="000000"/>
              </a:solidFill>
            </a:rPr>
            <a:t>1.KAT</a:t>
          </a:r>
          <a:endParaRPr lang="tr-TR" sz="1000" kern="1200" baseline="0" dirty="0">
            <a:solidFill>
              <a:sysClr val="windowText" lastClr="000000"/>
            </a:solidFill>
          </a:endParaRPr>
        </a:p>
      </dsp:txBody>
      <dsp:txXfrm>
        <a:off x="1742652" y="33550"/>
        <a:ext cx="943850" cy="591117"/>
      </dsp:txXfrm>
    </dsp:sp>
    <dsp:sp modelId="{006889DF-47C3-446C-8BBB-14B994B4B215}">
      <dsp:nvSpPr>
        <dsp:cNvPr id="0" name=""/>
        <dsp:cNvSpPr/>
      </dsp:nvSpPr>
      <dsp:spPr>
        <a:xfrm>
          <a:off x="904470" y="329109"/>
          <a:ext cx="2620215" cy="2620215"/>
        </a:xfrm>
        <a:custGeom>
          <a:avLst/>
          <a:gdLst/>
          <a:ahLst/>
          <a:cxnLst/>
          <a:rect l="0" t="0" r="0" b="0"/>
          <a:pathLst>
            <a:path>
              <a:moveTo>
                <a:pt x="1949350" y="166538"/>
              </a:moveTo>
              <a:arcTo wR="1310107" hR="1310107" stAng="17952282" swAng="121337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D357C1-203B-49ED-80B5-ED8A4CB413DB}">
      <dsp:nvSpPr>
        <dsp:cNvPr id="0" name=""/>
        <dsp:cNvSpPr/>
      </dsp:nvSpPr>
      <dsp:spPr>
        <a:xfrm>
          <a:off x="2956661" y="906834"/>
          <a:ext cx="1007806" cy="655073"/>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baseline="0" dirty="0" smtClean="0">
              <a:solidFill>
                <a:sysClr val="windowText" lastClr="000000"/>
              </a:solidFill>
            </a:rPr>
            <a:t>A TEMİZLİK PERSONELİ        2. KAT</a:t>
          </a:r>
          <a:endParaRPr lang="tr-TR" sz="1000" kern="1200" baseline="0" dirty="0">
            <a:solidFill>
              <a:sysClr val="windowText" lastClr="000000"/>
            </a:solidFill>
          </a:endParaRPr>
        </a:p>
      </dsp:txBody>
      <dsp:txXfrm>
        <a:off x="2988639" y="938812"/>
        <a:ext cx="943850" cy="591117"/>
      </dsp:txXfrm>
    </dsp:sp>
    <dsp:sp modelId="{35CB996B-9A60-4985-9526-F30BD6652120}">
      <dsp:nvSpPr>
        <dsp:cNvPr id="0" name=""/>
        <dsp:cNvSpPr/>
      </dsp:nvSpPr>
      <dsp:spPr>
        <a:xfrm>
          <a:off x="904470" y="329109"/>
          <a:ext cx="2620215" cy="2620215"/>
        </a:xfrm>
        <a:custGeom>
          <a:avLst/>
          <a:gdLst/>
          <a:ahLst/>
          <a:cxnLst/>
          <a:rect l="0" t="0" r="0" b="0"/>
          <a:pathLst>
            <a:path>
              <a:moveTo>
                <a:pt x="2617089" y="1400568"/>
              </a:moveTo>
              <a:arcTo wR="1310107" hR="1310107" stAng="21837559" swAng="13611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DCC8F6-87FF-48C9-A3F0-D530F470F778}">
      <dsp:nvSpPr>
        <dsp:cNvPr id="0" name=""/>
        <dsp:cNvSpPr/>
      </dsp:nvSpPr>
      <dsp:spPr>
        <a:xfrm>
          <a:off x="2480737" y="2371579"/>
          <a:ext cx="1007806" cy="65507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baseline="0" dirty="0" smtClean="0">
              <a:solidFill>
                <a:sysClr val="windowText" lastClr="000000"/>
              </a:solidFill>
            </a:rPr>
            <a:t>A TEMİZLİK PERSONELİ                 3. KAT</a:t>
          </a:r>
          <a:endParaRPr lang="tr-TR" sz="1000" kern="1200" baseline="0" dirty="0">
            <a:solidFill>
              <a:sysClr val="windowText" lastClr="000000"/>
            </a:solidFill>
          </a:endParaRPr>
        </a:p>
      </dsp:txBody>
      <dsp:txXfrm>
        <a:off x="2512715" y="2403557"/>
        <a:ext cx="943850" cy="591117"/>
      </dsp:txXfrm>
    </dsp:sp>
    <dsp:sp modelId="{E0894F5D-12CE-49D2-8983-2D33937CEE78}">
      <dsp:nvSpPr>
        <dsp:cNvPr id="0" name=""/>
        <dsp:cNvSpPr/>
      </dsp:nvSpPr>
      <dsp:spPr>
        <a:xfrm>
          <a:off x="904470" y="329109"/>
          <a:ext cx="2620215" cy="2620215"/>
        </a:xfrm>
        <a:custGeom>
          <a:avLst/>
          <a:gdLst/>
          <a:ahLst/>
          <a:cxnLst/>
          <a:rect l="0" t="0" r="0" b="0"/>
          <a:pathLst>
            <a:path>
              <a:moveTo>
                <a:pt x="1471259" y="2610266"/>
              </a:moveTo>
              <a:arcTo wR="1310107" hR="1310107" stAng="4976060" swAng="8478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5FBBE9-20C4-46EF-BAA5-3D00AB0A4DB9}">
      <dsp:nvSpPr>
        <dsp:cNvPr id="0" name=""/>
        <dsp:cNvSpPr/>
      </dsp:nvSpPr>
      <dsp:spPr>
        <a:xfrm>
          <a:off x="940612" y="2371579"/>
          <a:ext cx="1007806" cy="655073"/>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baseline="0" dirty="0" smtClean="0">
              <a:solidFill>
                <a:sysClr val="windowText" lastClr="000000"/>
              </a:solidFill>
            </a:rPr>
            <a:t>A TEMİZLİK PERSONELİ            4. KAT</a:t>
          </a:r>
          <a:endParaRPr lang="tr-TR" sz="1000" kern="1200" baseline="0" dirty="0">
            <a:solidFill>
              <a:sysClr val="windowText" lastClr="000000"/>
            </a:solidFill>
          </a:endParaRPr>
        </a:p>
      </dsp:txBody>
      <dsp:txXfrm>
        <a:off x="972590" y="2403557"/>
        <a:ext cx="943850" cy="591117"/>
      </dsp:txXfrm>
    </dsp:sp>
    <dsp:sp modelId="{F766F302-857F-49D3-AAD0-715B6A91CA87}">
      <dsp:nvSpPr>
        <dsp:cNvPr id="0" name=""/>
        <dsp:cNvSpPr/>
      </dsp:nvSpPr>
      <dsp:spPr>
        <a:xfrm>
          <a:off x="904470" y="329109"/>
          <a:ext cx="2620215" cy="2620215"/>
        </a:xfrm>
        <a:custGeom>
          <a:avLst/>
          <a:gdLst/>
          <a:ahLst/>
          <a:cxnLst/>
          <a:rect l="0" t="0" r="0" b="0"/>
          <a:pathLst>
            <a:path>
              <a:moveTo>
                <a:pt x="139130" y="1897641"/>
              </a:moveTo>
              <a:arcTo wR="1310107" hR="1310107" stAng="9201298" swAng="13611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B35786-2FD2-4394-A84D-4303A8A46B95}">
      <dsp:nvSpPr>
        <dsp:cNvPr id="0" name=""/>
        <dsp:cNvSpPr/>
      </dsp:nvSpPr>
      <dsp:spPr>
        <a:xfrm>
          <a:off x="464688" y="906834"/>
          <a:ext cx="1007806" cy="65507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baseline="0" dirty="0" smtClean="0">
              <a:solidFill>
                <a:sysClr val="windowText" lastClr="000000"/>
              </a:solidFill>
            </a:rPr>
            <a:t>A TEMİZLİK PERSONELİ                  5. KAT</a:t>
          </a:r>
          <a:endParaRPr lang="tr-TR" sz="1000" kern="1200" baseline="0" dirty="0">
            <a:solidFill>
              <a:sysClr val="windowText" lastClr="000000"/>
            </a:solidFill>
          </a:endParaRPr>
        </a:p>
      </dsp:txBody>
      <dsp:txXfrm>
        <a:off x="496666" y="938812"/>
        <a:ext cx="943850" cy="591117"/>
      </dsp:txXfrm>
    </dsp:sp>
    <dsp:sp modelId="{ED30A5CF-F247-461E-B2D6-34BC521665D2}">
      <dsp:nvSpPr>
        <dsp:cNvPr id="0" name=""/>
        <dsp:cNvSpPr/>
      </dsp:nvSpPr>
      <dsp:spPr>
        <a:xfrm>
          <a:off x="904470" y="329109"/>
          <a:ext cx="2620215" cy="2620215"/>
        </a:xfrm>
        <a:custGeom>
          <a:avLst/>
          <a:gdLst/>
          <a:ahLst/>
          <a:cxnLst/>
          <a:rect l="0" t="0" r="0" b="0"/>
          <a:pathLst>
            <a:path>
              <a:moveTo>
                <a:pt x="314971" y="458001"/>
              </a:moveTo>
              <a:arcTo wR="1310107" hR="1310107" stAng="13234348" swAng="121337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0FFA0-57C5-4391-9422-FE506D6E2E80}">
      <dsp:nvSpPr>
        <dsp:cNvPr id="0" name=""/>
        <dsp:cNvSpPr/>
      </dsp:nvSpPr>
      <dsp:spPr>
        <a:xfrm>
          <a:off x="1615191" y="1776"/>
          <a:ext cx="1055865" cy="68631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baseline="0" dirty="0" smtClean="0">
              <a:solidFill>
                <a:sysClr val="windowText" lastClr="000000"/>
              </a:solidFill>
            </a:rPr>
            <a:t>A GÜVENLİK GÖREVLİSİ 1.KAT</a:t>
          </a:r>
          <a:endParaRPr lang="tr-TR" sz="1200" kern="1200" baseline="0" dirty="0">
            <a:solidFill>
              <a:sysClr val="windowText" lastClr="000000"/>
            </a:solidFill>
          </a:endParaRPr>
        </a:p>
      </dsp:txBody>
      <dsp:txXfrm>
        <a:off x="1648694" y="35279"/>
        <a:ext cx="988859" cy="619306"/>
      </dsp:txXfrm>
    </dsp:sp>
    <dsp:sp modelId="{006889DF-47C3-446C-8BBB-14B994B4B215}">
      <dsp:nvSpPr>
        <dsp:cNvPr id="0" name=""/>
        <dsp:cNvSpPr/>
      </dsp:nvSpPr>
      <dsp:spPr>
        <a:xfrm>
          <a:off x="772463" y="344932"/>
          <a:ext cx="2741321" cy="2741321"/>
        </a:xfrm>
        <a:custGeom>
          <a:avLst/>
          <a:gdLst/>
          <a:ahLst/>
          <a:cxnLst/>
          <a:rect l="0" t="0" r="0" b="0"/>
          <a:pathLst>
            <a:path>
              <a:moveTo>
                <a:pt x="2039916" y="174497"/>
              </a:moveTo>
              <a:arcTo wR="1370660" hR="1370660" stAng="17953627" swAng="12112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D357C1-203B-49ED-80B5-ED8A4CB413DB}">
      <dsp:nvSpPr>
        <dsp:cNvPr id="0" name=""/>
        <dsp:cNvSpPr/>
      </dsp:nvSpPr>
      <dsp:spPr>
        <a:xfrm>
          <a:off x="2918767" y="948879"/>
          <a:ext cx="1055865" cy="68631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baseline="0" dirty="0" smtClean="0">
              <a:solidFill>
                <a:sysClr val="windowText" lastClr="000000"/>
              </a:solidFill>
            </a:rPr>
            <a:t>A GÜVENLİK GÖREVLİSİ           2. KAT</a:t>
          </a:r>
          <a:endParaRPr lang="tr-TR" sz="1200" kern="1200" baseline="0" dirty="0">
            <a:solidFill>
              <a:sysClr val="windowText" lastClr="000000"/>
            </a:solidFill>
          </a:endParaRPr>
        </a:p>
      </dsp:txBody>
      <dsp:txXfrm>
        <a:off x="2952270" y="982382"/>
        <a:ext cx="988859" cy="619306"/>
      </dsp:txXfrm>
    </dsp:sp>
    <dsp:sp modelId="{35CB996B-9A60-4985-9526-F30BD6652120}">
      <dsp:nvSpPr>
        <dsp:cNvPr id="0" name=""/>
        <dsp:cNvSpPr/>
      </dsp:nvSpPr>
      <dsp:spPr>
        <a:xfrm>
          <a:off x="772463" y="344932"/>
          <a:ext cx="2741321" cy="2741321"/>
        </a:xfrm>
        <a:custGeom>
          <a:avLst/>
          <a:gdLst/>
          <a:ahLst/>
          <a:cxnLst/>
          <a:rect l="0" t="0" r="0" b="0"/>
          <a:pathLst>
            <a:path>
              <a:moveTo>
                <a:pt x="2738030" y="1465582"/>
              </a:moveTo>
              <a:arcTo wR="1370660" hR="1370660" stAng="21838263" swAng="1359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DCC8F6-87FF-48C9-A3F0-D530F470F778}">
      <dsp:nvSpPr>
        <dsp:cNvPr id="0" name=""/>
        <dsp:cNvSpPr/>
      </dsp:nvSpPr>
      <dsp:spPr>
        <a:xfrm>
          <a:off x="2420845" y="2481324"/>
          <a:ext cx="1055865" cy="68631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baseline="0" dirty="0" smtClean="0">
              <a:solidFill>
                <a:sysClr val="windowText" lastClr="000000"/>
              </a:solidFill>
            </a:rPr>
            <a:t>A GÜVENLİK GÖREVLİSİ        3. KAT</a:t>
          </a:r>
          <a:endParaRPr lang="tr-TR" sz="1200" kern="1200" baseline="0" dirty="0">
            <a:solidFill>
              <a:sysClr val="windowText" lastClr="000000"/>
            </a:solidFill>
          </a:endParaRPr>
        </a:p>
      </dsp:txBody>
      <dsp:txXfrm>
        <a:off x="2454348" y="2514827"/>
        <a:ext cx="988859" cy="619306"/>
      </dsp:txXfrm>
    </dsp:sp>
    <dsp:sp modelId="{E0894F5D-12CE-49D2-8983-2D33937CEE78}">
      <dsp:nvSpPr>
        <dsp:cNvPr id="0" name=""/>
        <dsp:cNvSpPr/>
      </dsp:nvSpPr>
      <dsp:spPr>
        <a:xfrm>
          <a:off x="772463" y="344932"/>
          <a:ext cx="2741321" cy="2741321"/>
        </a:xfrm>
        <a:custGeom>
          <a:avLst/>
          <a:gdLst/>
          <a:ahLst/>
          <a:cxnLst/>
          <a:rect l="0" t="0" r="0" b="0"/>
          <a:pathLst>
            <a:path>
              <a:moveTo>
                <a:pt x="1538805" y="2730968"/>
              </a:moveTo>
              <a:arcTo wR="1370660" hR="1370660" stAng="4977213" swAng="8455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5FBBE9-20C4-46EF-BAA5-3D00AB0A4DB9}">
      <dsp:nvSpPr>
        <dsp:cNvPr id="0" name=""/>
        <dsp:cNvSpPr/>
      </dsp:nvSpPr>
      <dsp:spPr>
        <a:xfrm>
          <a:off x="809537" y="2481324"/>
          <a:ext cx="1055865" cy="68631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baseline="0" dirty="0" smtClean="0">
              <a:solidFill>
                <a:sysClr val="windowText" lastClr="000000"/>
              </a:solidFill>
            </a:rPr>
            <a:t>A GÜVENLİK GÖREVLİSİ 4.KAT</a:t>
          </a:r>
          <a:endParaRPr lang="tr-TR" sz="1200" kern="1200" baseline="0" dirty="0">
            <a:solidFill>
              <a:sysClr val="windowText" lastClr="000000"/>
            </a:solidFill>
          </a:endParaRPr>
        </a:p>
      </dsp:txBody>
      <dsp:txXfrm>
        <a:off x="843040" y="2514827"/>
        <a:ext cx="988859" cy="619306"/>
      </dsp:txXfrm>
    </dsp:sp>
    <dsp:sp modelId="{F766F302-857F-49D3-AAD0-715B6A91CA87}">
      <dsp:nvSpPr>
        <dsp:cNvPr id="0" name=""/>
        <dsp:cNvSpPr/>
      </dsp:nvSpPr>
      <dsp:spPr>
        <a:xfrm>
          <a:off x="772463" y="344932"/>
          <a:ext cx="2741321" cy="2741321"/>
        </a:xfrm>
        <a:custGeom>
          <a:avLst/>
          <a:gdLst/>
          <a:ahLst/>
          <a:cxnLst/>
          <a:rect l="0" t="0" r="0" b="0"/>
          <a:pathLst>
            <a:path>
              <a:moveTo>
                <a:pt x="145391" y="1985011"/>
              </a:moveTo>
              <a:arcTo wR="1370660" hR="1370660" stAng="9202247" swAng="1359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B35786-2FD2-4394-A84D-4303A8A46B95}">
      <dsp:nvSpPr>
        <dsp:cNvPr id="0" name=""/>
        <dsp:cNvSpPr/>
      </dsp:nvSpPr>
      <dsp:spPr>
        <a:xfrm>
          <a:off x="311615" y="948879"/>
          <a:ext cx="1055865" cy="68631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baseline="0" dirty="0" smtClean="0">
              <a:solidFill>
                <a:sysClr val="windowText" lastClr="000000"/>
              </a:solidFill>
            </a:rPr>
            <a:t>A  GÜVENLİK GÖREVLİSİ                 5. KAT</a:t>
          </a:r>
          <a:endParaRPr lang="tr-TR" sz="1200" kern="1200" baseline="0" dirty="0">
            <a:solidFill>
              <a:sysClr val="windowText" lastClr="000000"/>
            </a:solidFill>
          </a:endParaRPr>
        </a:p>
      </dsp:txBody>
      <dsp:txXfrm>
        <a:off x="345118" y="982382"/>
        <a:ext cx="988859" cy="619306"/>
      </dsp:txXfrm>
    </dsp:sp>
    <dsp:sp modelId="{ED30A5CF-F247-461E-B2D6-34BC521665D2}">
      <dsp:nvSpPr>
        <dsp:cNvPr id="0" name=""/>
        <dsp:cNvSpPr/>
      </dsp:nvSpPr>
      <dsp:spPr>
        <a:xfrm>
          <a:off x="772463" y="344932"/>
          <a:ext cx="2741321" cy="2741321"/>
        </a:xfrm>
        <a:custGeom>
          <a:avLst/>
          <a:gdLst/>
          <a:ahLst/>
          <a:cxnLst/>
          <a:rect l="0" t="0" r="0" b="0"/>
          <a:pathLst>
            <a:path>
              <a:moveTo>
                <a:pt x="329733" y="478930"/>
              </a:moveTo>
              <a:arcTo wR="1370660" hR="1370660" stAng="13235139" swAng="12112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6BB59-B64F-4338-9281-2BC0D5809FE5}">
      <dsp:nvSpPr>
        <dsp:cNvPr id="0" name=""/>
        <dsp:cNvSpPr/>
      </dsp:nvSpPr>
      <dsp:spPr>
        <a:xfrm>
          <a:off x="1916591" y="230730"/>
          <a:ext cx="1067118" cy="964057"/>
        </a:xfrm>
        <a:prstGeom prst="downArrow">
          <a:avLst>
            <a:gd name="adj1" fmla="val 50000"/>
            <a:gd name="adj2" fmla="val 35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tr-TR" sz="600" kern="1200" baseline="0" dirty="0" smtClean="0">
              <a:solidFill>
                <a:sysClr val="windowText" lastClr="000000"/>
              </a:solidFill>
            </a:rPr>
            <a:t>İLAÇ ONAYI</a:t>
          </a:r>
          <a:endParaRPr lang="tr-TR" sz="600" kern="1200" baseline="0" dirty="0">
            <a:solidFill>
              <a:sysClr val="windowText" lastClr="000000"/>
            </a:solidFill>
          </a:endParaRPr>
        </a:p>
      </dsp:txBody>
      <dsp:txXfrm>
        <a:off x="2183371" y="230730"/>
        <a:ext cx="533559" cy="795347"/>
      </dsp:txXfrm>
    </dsp:sp>
    <dsp:sp modelId="{346581DC-0B7F-4B14-9CD8-37F30FC9C9FD}">
      <dsp:nvSpPr>
        <dsp:cNvPr id="0" name=""/>
        <dsp:cNvSpPr/>
      </dsp:nvSpPr>
      <dsp:spPr>
        <a:xfrm rot="4320000">
          <a:off x="3024489" y="1120924"/>
          <a:ext cx="1239168" cy="962234"/>
        </a:xfrm>
        <a:prstGeom prst="downArrow">
          <a:avLst>
            <a:gd name="adj1" fmla="val 50000"/>
            <a:gd name="adj2" fmla="val 3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tr-TR" sz="600" kern="1200" baseline="0" dirty="0" smtClean="0">
              <a:solidFill>
                <a:sysClr val="windowText" lastClr="000000"/>
              </a:solidFill>
            </a:rPr>
            <a:t>İLAÇ HAZIRLAMA</a:t>
          </a:r>
          <a:endParaRPr lang="tr-TR" sz="600" kern="1200" baseline="0" dirty="0">
            <a:solidFill>
              <a:sysClr val="windowText" lastClr="000000"/>
            </a:solidFill>
          </a:endParaRPr>
        </a:p>
      </dsp:txBody>
      <dsp:txXfrm rot="-5400000">
        <a:off x="3327227" y="1266231"/>
        <a:ext cx="793843" cy="619584"/>
      </dsp:txXfrm>
    </dsp:sp>
    <dsp:sp modelId="{797B8A3E-36C8-4BA7-A2E8-C607C8E701A0}">
      <dsp:nvSpPr>
        <dsp:cNvPr id="0" name=""/>
        <dsp:cNvSpPr/>
      </dsp:nvSpPr>
      <dsp:spPr>
        <a:xfrm rot="8640000">
          <a:off x="2642476" y="2568290"/>
          <a:ext cx="1069218" cy="941989"/>
        </a:xfrm>
        <a:prstGeom prst="downArrow">
          <a:avLst>
            <a:gd name="adj1" fmla="val 50000"/>
            <a:gd name="adj2" fmla="val 35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tr-TR" sz="600" kern="1200" baseline="0" dirty="0" smtClean="0">
              <a:solidFill>
                <a:sysClr val="windowText" lastClr="000000"/>
              </a:solidFill>
            </a:rPr>
            <a:t>İLAÇ TEDARİK</a:t>
          </a:r>
          <a:endParaRPr lang="tr-TR" sz="600" kern="1200" baseline="0" dirty="0">
            <a:solidFill>
              <a:sysClr val="windowText" lastClr="000000"/>
            </a:solidFill>
          </a:endParaRPr>
        </a:p>
      </dsp:txBody>
      <dsp:txXfrm rot="10800000">
        <a:off x="2958228" y="2717397"/>
        <a:ext cx="534609" cy="777141"/>
      </dsp:txXfrm>
    </dsp:sp>
    <dsp:sp modelId="{A67164B3-5224-42CB-BC59-694B104BB9B9}">
      <dsp:nvSpPr>
        <dsp:cNvPr id="0" name=""/>
        <dsp:cNvSpPr/>
      </dsp:nvSpPr>
      <dsp:spPr>
        <a:xfrm rot="12960000">
          <a:off x="1121146" y="2524103"/>
          <a:ext cx="1089463" cy="1030362"/>
        </a:xfrm>
        <a:prstGeom prst="downArrow">
          <a:avLst>
            <a:gd name="adj1" fmla="val 50000"/>
            <a:gd name="adj2" fmla="val 35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tr-TR" sz="600" kern="1200" baseline="0" dirty="0" smtClean="0">
              <a:solidFill>
                <a:sysClr val="windowText" lastClr="000000"/>
              </a:solidFill>
            </a:rPr>
            <a:t>KALİTE ÇALIŞMALARI</a:t>
          </a:r>
          <a:endParaRPr lang="tr-TR" sz="600" kern="1200" baseline="0" dirty="0">
            <a:solidFill>
              <a:sysClr val="windowText" lastClr="000000"/>
            </a:solidFill>
          </a:endParaRPr>
        </a:p>
      </dsp:txBody>
      <dsp:txXfrm rot="10800000">
        <a:off x="1340519" y="2687198"/>
        <a:ext cx="544731" cy="850049"/>
      </dsp:txXfrm>
    </dsp:sp>
    <dsp:sp modelId="{9F526DF0-241A-45EF-A3E8-676C7A187BEB}">
      <dsp:nvSpPr>
        <dsp:cNvPr id="0" name=""/>
        <dsp:cNvSpPr/>
      </dsp:nvSpPr>
      <dsp:spPr>
        <a:xfrm rot="17280000">
          <a:off x="665563" y="1105689"/>
          <a:ext cx="1066651" cy="992703"/>
        </a:xfrm>
        <a:prstGeom prst="downArrow">
          <a:avLst>
            <a:gd name="adj1" fmla="val 50000"/>
            <a:gd name="adj2" fmla="val 35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tr-TR" sz="600" kern="1200" baseline="0" dirty="0" smtClean="0">
              <a:solidFill>
                <a:sysClr val="windowText" lastClr="000000"/>
              </a:solidFill>
            </a:rPr>
            <a:t>KLİNİK ECZACILIK HİZMETLERİ</a:t>
          </a:r>
          <a:endParaRPr lang="tr-TR" sz="600" kern="1200" baseline="0" dirty="0">
            <a:solidFill>
              <a:sysClr val="windowText" lastClr="000000"/>
            </a:solidFill>
          </a:endParaRPr>
        </a:p>
      </dsp:txBody>
      <dsp:txXfrm rot="5400000">
        <a:off x="706789" y="1308536"/>
        <a:ext cx="818980" cy="53332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856A0-4EE2-4794-BB32-661573C56C57}" type="datetimeFigureOut">
              <a:rPr lang="tr-TR" smtClean="0"/>
              <a:pPr/>
              <a:t>23.3.2016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0CA05-3829-4CC0-BC85-53AF560BBCB3}" type="slidenum">
              <a:rPr lang="tr-TR" smtClean="0"/>
              <a:pPr/>
              <a:t>‹#›</a:t>
            </a:fld>
            <a:endParaRPr lang="tr-TR"/>
          </a:p>
        </p:txBody>
      </p:sp>
    </p:spTree>
    <p:extLst>
      <p:ext uri="{BB962C8B-B14F-4D97-AF65-F5344CB8AC3E}">
        <p14:creationId xmlns:p14="http://schemas.microsoft.com/office/powerpoint/2010/main" val="63134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5F77CBB-6AFE-47F1-A1DF-8FF77AEA0902}" type="slidenum">
              <a:rPr lang="tr-TR" smtClean="0"/>
              <a:pPr/>
              <a:t>31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23.3.2016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8.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41.jpe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r.wikipedia.org/wiki/1943"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8 Dikdörtgen"/>
          <p:cNvSpPr/>
          <p:nvPr/>
        </p:nvSpPr>
        <p:spPr>
          <a:xfrm>
            <a:off x="857224" y="1071546"/>
            <a:ext cx="7500990" cy="27997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smtClean="0">
                <a:solidFill>
                  <a:schemeClr val="tx1"/>
                </a:solidFill>
              </a:rPr>
              <a:t>ÖZEL-KAMU </a:t>
            </a:r>
            <a:r>
              <a:rPr lang="tr-TR" sz="4000" dirty="0" smtClean="0">
                <a:solidFill>
                  <a:schemeClr val="tx1"/>
                </a:solidFill>
              </a:rPr>
              <a:t>KURUM VE KURULUŞLARIMIZIN GELİŞMESİNİ ENGELLEYEN GİZLİ TEHLİKE!</a:t>
            </a:r>
            <a:endParaRPr lang="tr-TR" sz="4000" dirty="0">
              <a:solidFill>
                <a:schemeClr val="tx1"/>
              </a:solidFill>
            </a:endParaRPr>
          </a:p>
        </p:txBody>
      </p:sp>
      <p:sp>
        <p:nvSpPr>
          <p:cNvPr id="11" name="10 Dikdörtgen"/>
          <p:cNvSpPr/>
          <p:nvPr/>
        </p:nvSpPr>
        <p:spPr>
          <a:xfrm>
            <a:off x="1214414" y="5214950"/>
            <a:ext cx="6738542"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HAZIRLAYAN: ECZACI ALAADDİN GÜLER</a:t>
            </a:r>
            <a:endParaRPr lang="tr-TR" sz="3200" dirty="0">
              <a:solidFill>
                <a:schemeClr val="tx1"/>
              </a:solidFill>
            </a:endParaRPr>
          </a:p>
        </p:txBody>
      </p:sp>
      <p:sp>
        <p:nvSpPr>
          <p:cNvPr id="7" name="6 Dikdörtgen"/>
          <p:cNvSpPr/>
          <p:nvPr/>
        </p:nvSpPr>
        <p:spPr>
          <a:xfrm>
            <a:off x="1214414" y="4000504"/>
            <a:ext cx="6738542"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Bu </a:t>
            </a:r>
            <a:r>
              <a:rPr lang="tr-TR" sz="3200" smtClean="0">
                <a:solidFill>
                  <a:schemeClr val="tx1"/>
                </a:solidFill>
              </a:rPr>
              <a:t>çalışmamı tüm </a:t>
            </a:r>
            <a:r>
              <a:rPr lang="tr-TR" sz="3200" dirty="0" smtClean="0">
                <a:solidFill>
                  <a:schemeClr val="tx1"/>
                </a:solidFill>
              </a:rPr>
              <a:t>‘‘SESSİZ ÇIĞLIKLARA’’ hediye ediyorum.</a:t>
            </a:r>
            <a:endParaRPr lang="tr-TR" sz="3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3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out)">
                                      <p:cBhvr>
                                        <p:cTn id="18" dur="3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out)">
                                      <p:cBhvr>
                                        <p:cTn id="2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5 Resim"/>
          <p:cNvPicPr/>
          <p:nvPr/>
        </p:nvPicPr>
        <p:blipFill>
          <a:blip r:embed="rId2" cstate="print"/>
          <a:srcRect l="10248" t="17621" r="9091" b="4185"/>
          <a:stretch>
            <a:fillRect/>
          </a:stretch>
        </p:blipFill>
        <p:spPr bwMode="auto">
          <a:xfrm>
            <a:off x="323528" y="188640"/>
            <a:ext cx="8496944" cy="6408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6 Resim"/>
          <p:cNvPicPr/>
          <p:nvPr/>
        </p:nvPicPr>
        <p:blipFill>
          <a:blip r:embed="rId2" cstate="print"/>
          <a:srcRect l="10413" t="16300" r="8926" b="10352"/>
          <a:stretch>
            <a:fillRect/>
          </a:stretch>
        </p:blipFill>
        <p:spPr bwMode="auto">
          <a:xfrm>
            <a:off x="285720" y="500042"/>
            <a:ext cx="8640960" cy="55721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7 Resim"/>
          <p:cNvPicPr/>
          <p:nvPr/>
        </p:nvPicPr>
        <p:blipFill>
          <a:blip r:embed="rId2" cstate="print"/>
          <a:srcRect l="9587" t="21366" r="8430" b="36123"/>
          <a:stretch>
            <a:fillRect/>
          </a:stretch>
        </p:blipFill>
        <p:spPr bwMode="auto">
          <a:xfrm>
            <a:off x="214282" y="714356"/>
            <a:ext cx="8715436" cy="4786346"/>
          </a:xfrm>
          <a:prstGeom prst="rect">
            <a:avLst/>
          </a:prstGeom>
          <a:noFill/>
          <a:ln w="9525">
            <a:noFill/>
            <a:miter lim="800000"/>
            <a:headEnd/>
            <a:tailEnd/>
          </a:ln>
        </p:spPr>
      </p:pic>
      <p:sp>
        <p:nvSpPr>
          <p:cNvPr id="6" name="5 Dikdörtgen"/>
          <p:cNvSpPr/>
          <p:nvPr/>
        </p:nvSpPr>
        <p:spPr>
          <a:xfrm>
            <a:off x="214282" y="5500702"/>
            <a:ext cx="8715436" cy="107157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KAYNAK:ALO 170 ÇALIŞMA VE SOSYAL GÜVENLİK  İLETİŞİM MERKEZİ  DEĞERLENDİRME RAPORU 2013</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Dikdörtgen"/>
          <p:cNvSpPr/>
          <p:nvPr/>
        </p:nvSpPr>
        <p:spPr>
          <a:xfrm>
            <a:off x="1714480" y="428604"/>
            <a:ext cx="5544616"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a:t>
            </a:r>
            <a:r>
              <a:rPr lang="tr-TR" smtClean="0">
                <a:solidFill>
                  <a:schemeClr val="tx1"/>
                </a:solidFill>
              </a:rPr>
              <a:t>SÜRECİ KİMLERDEN </a:t>
            </a:r>
            <a:r>
              <a:rPr lang="tr-TR" dirty="0" smtClean="0">
                <a:solidFill>
                  <a:schemeClr val="tx1"/>
                </a:solidFill>
              </a:rPr>
              <a:t>OLUŞUR?</a:t>
            </a:r>
            <a:endParaRPr lang="tr-TR" dirty="0">
              <a:solidFill>
                <a:schemeClr val="tx1"/>
              </a:solidFill>
            </a:endParaRPr>
          </a:p>
        </p:txBody>
      </p:sp>
      <p:sp>
        <p:nvSpPr>
          <p:cNvPr id="8" name="7 Dikdörtgen"/>
          <p:cNvSpPr/>
          <p:nvPr/>
        </p:nvSpPr>
        <p:spPr>
          <a:xfrm>
            <a:off x="642910" y="2214554"/>
            <a:ext cx="2214578" cy="12144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UYGULAYICILARI</a:t>
            </a:r>
            <a:endParaRPr lang="tr-TR" dirty="0">
              <a:solidFill>
                <a:schemeClr val="tx1"/>
              </a:solidFill>
            </a:endParaRPr>
          </a:p>
        </p:txBody>
      </p:sp>
      <p:sp>
        <p:nvSpPr>
          <p:cNvPr id="9" name="8 Dikdörtgen"/>
          <p:cNvSpPr/>
          <p:nvPr/>
        </p:nvSpPr>
        <p:spPr>
          <a:xfrm>
            <a:off x="3428992" y="2214554"/>
            <a:ext cx="2214578" cy="12144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MAĞDURLARI</a:t>
            </a:r>
            <a:endParaRPr lang="tr-TR" dirty="0">
              <a:solidFill>
                <a:schemeClr val="tx1"/>
              </a:solidFill>
            </a:endParaRPr>
          </a:p>
        </p:txBody>
      </p:sp>
      <p:sp>
        <p:nvSpPr>
          <p:cNvPr id="10" name="9 Dikdörtgen"/>
          <p:cNvSpPr/>
          <p:nvPr/>
        </p:nvSpPr>
        <p:spPr>
          <a:xfrm>
            <a:off x="6286512" y="2214554"/>
            <a:ext cx="2214578" cy="12144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İZLEYİCİLERİ</a:t>
            </a:r>
            <a:endParaRPr lang="tr-TR" dirty="0">
              <a:solidFill>
                <a:schemeClr val="tx1"/>
              </a:solidFill>
            </a:endParaRPr>
          </a:p>
        </p:txBody>
      </p:sp>
      <p:sp>
        <p:nvSpPr>
          <p:cNvPr id="11" name="10 Dikdörtgen"/>
          <p:cNvSpPr/>
          <p:nvPr/>
        </p:nvSpPr>
        <p:spPr>
          <a:xfrm>
            <a:off x="142844" y="4286256"/>
            <a:ext cx="2357454" cy="19288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A)Asıl </a:t>
            </a:r>
            <a:r>
              <a:rPr lang="tr-TR" dirty="0" err="1" smtClean="0">
                <a:solidFill>
                  <a:schemeClr val="tx1"/>
                </a:solidFill>
              </a:rPr>
              <a:t>Mobbing</a:t>
            </a:r>
            <a:r>
              <a:rPr lang="tr-TR" dirty="0" smtClean="0">
                <a:solidFill>
                  <a:schemeClr val="tx1"/>
                </a:solidFill>
              </a:rPr>
              <a:t> Uygulayıcısı                 (Mağduru kendisine rakip olarak algılayan personel)</a:t>
            </a:r>
            <a:endParaRPr lang="tr-TR" dirty="0">
              <a:solidFill>
                <a:schemeClr val="tx1"/>
              </a:solidFill>
            </a:endParaRPr>
          </a:p>
        </p:txBody>
      </p:sp>
      <p:sp>
        <p:nvSpPr>
          <p:cNvPr id="12" name="11 Dikdörtgen"/>
          <p:cNvSpPr/>
          <p:nvPr/>
        </p:nvSpPr>
        <p:spPr>
          <a:xfrm>
            <a:off x="2786050" y="4286256"/>
            <a:ext cx="2643206" cy="19288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B)Yardımcı </a:t>
            </a:r>
            <a:r>
              <a:rPr lang="tr-TR" dirty="0" err="1" smtClean="0">
                <a:solidFill>
                  <a:schemeClr val="tx1"/>
                </a:solidFill>
              </a:rPr>
              <a:t>Mobbing</a:t>
            </a:r>
            <a:r>
              <a:rPr lang="tr-TR" dirty="0" smtClean="0">
                <a:solidFill>
                  <a:schemeClr val="tx1"/>
                </a:solidFill>
              </a:rPr>
              <a:t> Uygulayıcıları       (Mağdurun iş arkadaşları, idari personel, diğer çalışanlar )</a:t>
            </a:r>
            <a:endParaRPr lang="tr-TR" dirty="0">
              <a:solidFill>
                <a:schemeClr val="tx1"/>
              </a:solidFill>
            </a:endParaRPr>
          </a:p>
        </p:txBody>
      </p:sp>
      <p:sp>
        <p:nvSpPr>
          <p:cNvPr id="13" name="12 Aşağı Ok"/>
          <p:cNvSpPr/>
          <p:nvPr/>
        </p:nvSpPr>
        <p:spPr>
          <a:xfrm rot="2616526">
            <a:off x="517279" y="3660559"/>
            <a:ext cx="428628"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Aşağı Ok"/>
          <p:cNvSpPr/>
          <p:nvPr/>
        </p:nvSpPr>
        <p:spPr>
          <a:xfrm rot="19054159">
            <a:off x="2803079" y="3660343"/>
            <a:ext cx="428628"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Aşağı Ok"/>
          <p:cNvSpPr/>
          <p:nvPr/>
        </p:nvSpPr>
        <p:spPr>
          <a:xfrm rot="2616526">
            <a:off x="1946037" y="1660294"/>
            <a:ext cx="428628"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Aşağı Ok"/>
          <p:cNvSpPr/>
          <p:nvPr/>
        </p:nvSpPr>
        <p:spPr>
          <a:xfrm rot="19054159">
            <a:off x="6589292" y="1660079"/>
            <a:ext cx="428628"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Aşağı Ok"/>
          <p:cNvSpPr/>
          <p:nvPr/>
        </p:nvSpPr>
        <p:spPr>
          <a:xfrm>
            <a:off x="4286248" y="1643050"/>
            <a:ext cx="428628"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ou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ou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ou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ou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out)">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ou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out)">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ou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ox(out)">
                                      <p:cBhvr>
                                        <p:cTn id="5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Dikdörtgen"/>
          <p:cNvSpPr/>
          <p:nvPr/>
        </p:nvSpPr>
        <p:spPr>
          <a:xfrm>
            <a:off x="1643042" y="214290"/>
            <a:ext cx="5544616"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SÜRECİNİN GENEL ÖZELLİKLERİ NELERDİR?</a:t>
            </a:r>
            <a:endParaRPr lang="tr-TR" dirty="0">
              <a:solidFill>
                <a:schemeClr val="tx1"/>
              </a:solidFill>
            </a:endParaRPr>
          </a:p>
        </p:txBody>
      </p:sp>
      <p:sp>
        <p:nvSpPr>
          <p:cNvPr id="7" name="6 Dikdörtgen"/>
          <p:cNvSpPr/>
          <p:nvPr/>
        </p:nvSpPr>
        <p:spPr>
          <a:xfrm>
            <a:off x="214282" y="1428736"/>
            <a:ext cx="8715436" cy="5000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    1.Tek bir hedefi vardır.(Rakip olarak algılanan personeli işten uzaklaştırmak)                                                                                                                         2.Süreklilik arz eder.(Hedeflenen şeye ulaşılıncaya kadar devam eder.)                                                                                                                                   3.Orantısız güç söz konusudur.                                                                                                                     4.Mobbing süreci </a:t>
            </a:r>
            <a:r>
              <a:rPr lang="tr-TR" smtClean="0">
                <a:solidFill>
                  <a:schemeClr val="tx1"/>
                </a:solidFill>
              </a:rPr>
              <a:t>hiçbir engel tanımaz.</a:t>
            </a:r>
            <a:endParaRPr lang="tr-TR" dirty="0" smtClean="0">
              <a:solidFill>
                <a:schemeClr val="tx1"/>
              </a:solidFill>
            </a:endParaRPr>
          </a:p>
          <a:p>
            <a:pPr algn="ctr"/>
            <a:r>
              <a:rPr lang="tr-TR" dirty="0" smtClean="0">
                <a:solidFill>
                  <a:schemeClr val="tx1"/>
                </a:solidFill>
              </a:rPr>
              <a:t>5.Tüm </a:t>
            </a:r>
            <a:r>
              <a:rPr lang="tr-TR" dirty="0" err="1" smtClean="0">
                <a:solidFill>
                  <a:schemeClr val="tx1"/>
                </a:solidFill>
              </a:rPr>
              <a:t>mobbing</a:t>
            </a:r>
            <a:r>
              <a:rPr lang="tr-TR" dirty="0" smtClean="0">
                <a:solidFill>
                  <a:schemeClr val="tx1"/>
                </a:solidFill>
              </a:rPr>
              <a:t> uygulamalarının aşamaları aynıdır.</a:t>
            </a:r>
          </a:p>
          <a:p>
            <a:pPr algn="ctr"/>
            <a:endParaRPr lang="tr-TR" dirty="0">
              <a:solidFill>
                <a:schemeClr val="tx1"/>
              </a:solidFill>
            </a:endParaRPr>
          </a:p>
        </p:txBody>
      </p:sp>
      <p:pic>
        <p:nvPicPr>
          <p:cNvPr id="9" name="8 Resim" descr="MOBBİNG ile ilgili görsel sonucu"/>
          <p:cNvPicPr/>
          <p:nvPr/>
        </p:nvPicPr>
        <p:blipFill>
          <a:blip r:embed="rId2" cstate="print"/>
          <a:srcRect/>
          <a:stretch>
            <a:fillRect/>
          </a:stretch>
        </p:blipFill>
        <p:spPr bwMode="auto">
          <a:xfrm>
            <a:off x="285720" y="3214686"/>
            <a:ext cx="857256" cy="928694"/>
          </a:xfrm>
          <a:prstGeom prst="rect">
            <a:avLst/>
          </a:prstGeom>
          <a:noFill/>
          <a:ln w="9525">
            <a:noFill/>
            <a:miter lim="800000"/>
            <a:headEnd/>
            <a:tailEnd/>
          </a:ln>
        </p:spPr>
      </p:pic>
      <p:pic>
        <p:nvPicPr>
          <p:cNvPr id="10" name="9 Resim" descr="İŞ DÖNGÜSÜ ile ilgili görsel sonucu"/>
          <p:cNvPicPr/>
          <p:nvPr/>
        </p:nvPicPr>
        <p:blipFill>
          <a:blip r:embed="rId3" cstate="print"/>
          <a:srcRect/>
          <a:stretch>
            <a:fillRect/>
          </a:stretch>
        </p:blipFill>
        <p:spPr bwMode="auto">
          <a:xfrm>
            <a:off x="8072462" y="3143248"/>
            <a:ext cx="857256" cy="1000132"/>
          </a:xfrm>
          <a:prstGeom prst="rect">
            <a:avLst/>
          </a:prstGeom>
          <a:noFill/>
          <a:ln w="9525">
            <a:noFill/>
            <a:miter lim="800000"/>
            <a:headEnd/>
            <a:tailEnd/>
          </a:ln>
        </p:spPr>
      </p:pic>
      <p:pic>
        <p:nvPicPr>
          <p:cNvPr id="8" name="7 Resim" descr="http://img.webme.com/pic/e/explisonclan/yetkili_islemler.gif"/>
          <p:cNvPicPr/>
          <p:nvPr/>
        </p:nvPicPr>
        <p:blipFill>
          <a:blip r:embed="rId4" cstate="print"/>
          <a:srcRect/>
          <a:stretch>
            <a:fillRect/>
          </a:stretch>
        </p:blipFill>
        <p:spPr bwMode="auto">
          <a:xfrm>
            <a:off x="3929058" y="1142984"/>
            <a:ext cx="1092137" cy="1733550"/>
          </a:xfrm>
          <a:prstGeom prst="rect">
            <a:avLst/>
          </a:prstGeom>
          <a:noFill/>
          <a:ln w="9525">
            <a:noFill/>
            <a:miter lim="800000"/>
            <a:headEnd/>
            <a:tailEnd/>
          </a:ln>
        </p:spPr>
      </p:pic>
      <p:pic>
        <p:nvPicPr>
          <p:cNvPr id="12" name="11 Resim"/>
          <p:cNvPicPr/>
          <p:nvPr/>
        </p:nvPicPr>
        <p:blipFill>
          <a:blip r:embed="rId5"/>
          <a:srcRect l="32397" t="33040" r="19173" b="25110"/>
          <a:stretch>
            <a:fillRect/>
          </a:stretch>
        </p:blipFill>
        <p:spPr bwMode="auto">
          <a:xfrm>
            <a:off x="3500430" y="4572008"/>
            <a:ext cx="2181230" cy="169069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ou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ou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000" fill="hold"/>
                                        <p:tgtEl>
                                          <p:spTgt spid="7"/>
                                        </p:tgtEl>
                                        <p:attrNameLst>
                                          <p:attrName>ppt_x</p:attrName>
                                        </p:attrNameLst>
                                      </p:cBhvr>
                                      <p:tavLst>
                                        <p:tav tm="0">
                                          <p:val>
                                            <p:strVal val="#ppt_x"/>
                                          </p:val>
                                        </p:tav>
                                        <p:tav tm="100000">
                                          <p:val>
                                            <p:strVal val="#ppt_x"/>
                                          </p:val>
                                        </p:tav>
                                      </p:tavLst>
                                    </p:anim>
                                    <p:anim calcmode="lin" valueType="num">
                                      <p:cBhvr additive="base">
                                        <p:cTn id="3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Dikdörtgen"/>
          <p:cNvSpPr/>
          <p:nvPr/>
        </p:nvSpPr>
        <p:spPr>
          <a:xfrm>
            <a:off x="1643042" y="119449"/>
            <a:ext cx="5544616" cy="5715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SÜRECİ NEDEN ENGELLENEMEZ? </a:t>
            </a:r>
            <a:endParaRPr lang="tr-TR" dirty="0">
              <a:solidFill>
                <a:schemeClr val="tx1"/>
              </a:solidFill>
            </a:endParaRPr>
          </a:p>
        </p:txBody>
      </p:sp>
      <p:sp>
        <p:nvSpPr>
          <p:cNvPr id="7" name="6 Dikdörtgen"/>
          <p:cNvSpPr/>
          <p:nvPr/>
        </p:nvSpPr>
        <p:spPr>
          <a:xfrm>
            <a:off x="285720" y="785794"/>
            <a:ext cx="8215370" cy="18573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1.</a:t>
            </a:r>
            <a:r>
              <a:rPr lang="tr-TR" dirty="0" err="1" smtClean="0">
                <a:solidFill>
                  <a:schemeClr val="tx1"/>
                </a:solidFill>
              </a:rPr>
              <a:t>Mobbing</a:t>
            </a:r>
            <a:r>
              <a:rPr lang="tr-TR" dirty="0" smtClean="0">
                <a:solidFill>
                  <a:schemeClr val="tx1"/>
                </a:solidFill>
              </a:rPr>
              <a:t> süreci tam olarak anlaşılamadığı için kötü-iyi, güçlü- zayıf mücadelesi gibi algılanmaktadır,yani bir işyerinde kötü kişilikli başkalarını küçük gören,onları ezmeye çalışan,onların çalışmalarını engelleyen çalışanların, iyi kişilikli çalışkan, dürüst, zeki, sempatik çalışanlarla yaptığı mücadele olarak algılanmaktadır. Çalışan kişilerin kötü-iyi, güçlü -zayıf gibi özelliklerine odaklanıldığı için </a:t>
            </a:r>
            <a:r>
              <a:rPr lang="tr-TR" dirty="0" err="1" smtClean="0">
                <a:solidFill>
                  <a:schemeClr val="tx1"/>
                </a:solidFill>
              </a:rPr>
              <a:t>mobbingin</a:t>
            </a:r>
            <a:r>
              <a:rPr lang="tr-TR" dirty="0" smtClean="0">
                <a:solidFill>
                  <a:schemeClr val="tx1"/>
                </a:solidFill>
              </a:rPr>
              <a:t> gerçek sebebi farkında olmadan gözden kaçırılmaktadır.                                                                                           </a:t>
            </a:r>
            <a:endParaRPr lang="tr-TR" dirty="0">
              <a:solidFill>
                <a:schemeClr val="tx1"/>
              </a:solidFill>
            </a:endParaRPr>
          </a:p>
        </p:txBody>
      </p:sp>
      <p:sp>
        <p:nvSpPr>
          <p:cNvPr id="8" name="7 Dikdörtgen"/>
          <p:cNvSpPr/>
          <p:nvPr/>
        </p:nvSpPr>
        <p:spPr>
          <a:xfrm>
            <a:off x="285720" y="2714620"/>
            <a:ext cx="8215370" cy="7858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2.Yönetim birimi </a:t>
            </a:r>
            <a:r>
              <a:rPr lang="tr-TR" dirty="0" err="1" smtClean="0">
                <a:solidFill>
                  <a:schemeClr val="tx1"/>
                </a:solidFill>
              </a:rPr>
              <a:t>mobbinge</a:t>
            </a:r>
            <a:r>
              <a:rPr lang="tr-TR" dirty="0" smtClean="0">
                <a:solidFill>
                  <a:schemeClr val="tx1"/>
                </a:solidFill>
              </a:rPr>
              <a:t> katılmak zorunda kalacağı için </a:t>
            </a:r>
            <a:r>
              <a:rPr lang="tr-TR" dirty="0" err="1" smtClean="0">
                <a:solidFill>
                  <a:schemeClr val="tx1"/>
                </a:solidFill>
              </a:rPr>
              <a:t>mobbingi</a:t>
            </a:r>
            <a:r>
              <a:rPr lang="tr-TR" dirty="0" smtClean="0">
                <a:solidFill>
                  <a:schemeClr val="tx1"/>
                </a:solidFill>
              </a:rPr>
              <a:t> sahiplenmek zorunda kalır. Bu nedenle dahil olduğu bir süreci engelleyemez.                                                                                                       </a:t>
            </a:r>
            <a:endParaRPr lang="tr-TR" dirty="0">
              <a:solidFill>
                <a:schemeClr val="tx1"/>
              </a:solidFill>
            </a:endParaRPr>
          </a:p>
        </p:txBody>
      </p:sp>
      <p:sp>
        <p:nvSpPr>
          <p:cNvPr id="9" name="8 Dikdörtgen"/>
          <p:cNvSpPr/>
          <p:nvPr/>
        </p:nvSpPr>
        <p:spPr>
          <a:xfrm>
            <a:off x="285720" y="3571876"/>
            <a:ext cx="8215370" cy="10001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3.Asıl </a:t>
            </a:r>
            <a:r>
              <a:rPr lang="tr-TR" dirty="0" err="1" smtClean="0">
                <a:solidFill>
                  <a:schemeClr val="tx1"/>
                </a:solidFill>
              </a:rPr>
              <a:t>mobbing</a:t>
            </a:r>
            <a:r>
              <a:rPr lang="tr-TR" dirty="0" smtClean="0">
                <a:solidFill>
                  <a:schemeClr val="tx1"/>
                </a:solidFill>
              </a:rPr>
              <a:t> uygulayıcıları kendilerini gizledikleri için bu kişilerin </a:t>
            </a:r>
            <a:r>
              <a:rPr lang="tr-TR" dirty="0" err="1" smtClean="0">
                <a:solidFill>
                  <a:schemeClr val="tx1"/>
                </a:solidFill>
              </a:rPr>
              <a:t>mobbingle</a:t>
            </a:r>
            <a:r>
              <a:rPr lang="tr-TR" dirty="0" smtClean="0">
                <a:solidFill>
                  <a:schemeClr val="tx1"/>
                </a:solidFill>
              </a:rPr>
              <a:t> ilgili faaliyetleri ispatlanamaz,dolayısıyla bu kişiler cezalandırılamazlar,bunun sonucunda </a:t>
            </a:r>
            <a:r>
              <a:rPr lang="tr-TR" dirty="0" err="1" smtClean="0">
                <a:solidFill>
                  <a:schemeClr val="tx1"/>
                </a:solidFill>
              </a:rPr>
              <a:t>mobbing</a:t>
            </a:r>
            <a:r>
              <a:rPr lang="tr-TR" dirty="0" smtClean="0">
                <a:solidFill>
                  <a:schemeClr val="tx1"/>
                </a:solidFill>
              </a:rPr>
              <a:t> her şartta devam eder.                                                                                                                                                                              </a:t>
            </a:r>
            <a:endParaRPr lang="tr-TR" dirty="0">
              <a:solidFill>
                <a:schemeClr val="tx1"/>
              </a:solidFill>
            </a:endParaRPr>
          </a:p>
        </p:txBody>
      </p:sp>
      <p:sp>
        <p:nvSpPr>
          <p:cNvPr id="10" name="9 Dikdörtgen"/>
          <p:cNvSpPr/>
          <p:nvPr/>
        </p:nvSpPr>
        <p:spPr>
          <a:xfrm>
            <a:off x="285720" y="4643446"/>
            <a:ext cx="8215370" cy="8572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4.</a:t>
            </a:r>
            <a:r>
              <a:rPr lang="tr-TR" dirty="0" err="1" smtClean="0">
                <a:solidFill>
                  <a:schemeClr val="tx1"/>
                </a:solidFill>
              </a:rPr>
              <a:t>Mobbingi</a:t>
            </a:r>
            <a:r>
              <a:rPr lang="tr-TR" dirty="0" smtClean="0">
                <a:solidFill>
                  <a:schemeClr val="tx1"/>
                </a:solidFill>
              </a:rPr>
              <a:t> engellemek isteyen kişiler mağdur durumuna düşürülürler,bu nedenle hiç kimse </a:t>
            </a:r>
            <a:r>
              <a:rPr lang="tr-TR" dirty="0" err="1" smtClean="0">
                <a:solidFill>
                  <a:schemeClr val="tx1"/>
                </a:solidFill>
              </a:rPr>
              <a:t>mobbing</a:t>
            </a:r>
            <a:r>
              <a:rPr lang="tr-TR" dirty="0" smtClean="0">
                <a:solidFill>
                  <a:schemeClr val="tx1"/>
                </a:solidFill>
              </a:rPr>
              <a:t> sürecini engellemeye çalışamaz.                                                                                                                                                                        </a:t>
            </a:r>
            <a:endParaRPr lang="tr-TR" dirty="0">
              <a:solidFill>
                <a:schemeClr val="tx1"/>
              </a:solidFill>
            </a:endParaRPr>
          </a:p>
        </p:txBody>
      </p:sp>
      <p:sp>
        <p:nvSpPr>
          <p:cNvPr id="11" name="10 Dikdörtgen"/>
          <p:cNvSpPr/>
          <p:nvPr/>
        </p:nvSpPr>
        <p:spPr>
          <a:xfrm>
            <a:off x="285720" y="5572116"/>
            <a:ext cx="8215370" cy="1143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5.Çoğu insan </a:t>
            </a:r>
            <a:r>
              <a:rPr lang="tr-TR" dirty="0" err="1" smtClean="0">
                <a:solidFill>
                  <a:schemeClr val="tx1"/>
                </a:solidFill>
              </a:rPr>
              <a:t>mobbingin</a:t>
            </a:r>
            <a:r>
              <a:rPr lang="tr-TR" dirty="0" smtClean="0">
                <a:solidFill>
                  <a:schemeClr val="tx1"/>
                </a:solidFill>
              </a:rPr>
              <a:t> yönetim biriminden kaynaklandığını düşünür,bu bir algı yanılmasıdır.Evet </a:t>
            </a:r>
            <a:r>
              <a:rPr lang="tr-TR" dirty="0" err="1" smtClean="0">
                <a:solidFill>
                  <a:schemeClr val="tx1"/>
                </a:solidFill>
              </a:rPr>
              <a:t>mobbing</a:t>
            </a:r>
            <a:r>
              <a:rPr lang="tr-TR" dirty="0" smtClean="0">
                <a:solidFill>
                  <a:schemeClr val="tx1"/>
                </a:solidFill>
              </a:rPr>
              <a:t> ile ilgili yapılan çalışmalara bakıldığında  mağdurların en çok yönetim(idare) biriminden şikayetçi oldukları görülmektedir,fakat gerçekten </a:t>
            </a:r>
            <a:r>
              <a:rPr lang="tr-TR" dirty="0" err="1" smtClean="0">
                <a:solidFill>
                  <a:schemeClr val="tx1"/>
                </a:solidFill>
              </a:rPr>
              <a:t>mobbing</a:t>
            </a:r>
            <a:r>
              <a:rPr lang="tr-TR" dirty="0" smtClean="0">
                <a:solidFill>
                  <a:schemeClr val="tx1"/>
                </a:solidFill>
              </a:rPr>
              <a:t> yöneticilerden mi kaynaklanmaktadır? </a:t>
            </a:r>
            <a:endParaRPr lang="tr-T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out)">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out)">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Dikdörtgen"/>
          <p:cNvSpPr/>
          <p:nvPr/>
        </p:nvSpPr>
        <p:spPr>
          <a:xfrm>
            <a:off x="1643042" y="785794"/>
            <a:ext cx="5544616"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SÜRECİNİN SONUÇLARI NELERDİR?</a:t>
            </a:r>
            <a:endParaRPr lang="tr-TR" dirty="0">
              <a:solidFill>
                <a:schemeClr val="tx1"/>
              </a:solidFill>
            </a:endParaRPr>
          </a:p>
        </p:txBody>
      </p:sp>
      <p:sp>
        <p:nvSpPr>
          <p:cNvPr id="7" name="6 Dikdörtgen"/>
          <p:cNvSpPr/>
          <p:nvPr/>
        </p:nvSpPr>
        <p:spPr>
          <a:xfrm>
            <a:off x="357158" y="2214554"/>
            <a:ext cx="8215370" cy="32861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1.</a:t>
            </a:r>
            <a:r>
              <a:rPr lang="tr-TR" dirty="0" err="1" smtClean="0">
                <a:solidFill>
                  <a:schemeClr val="tx1"/>
                </a:solidFill>
              </a:rPr>
              <a:t>Mobbinge</a:t>
            </a:r>
            <a:r>
              <a:rPr lang="tr-TR" dirty="0" smtClean="0">
                <a:solidFill>
                  <a:schemeClr val="tx1"/>
                </a:solidFill>
              </a:rPr>
              <a:t> maruz kalanların , </a:t>
            </a:r>
            <a:r>
              <a:rPr lang="tr-TR" dirty="0" err="1" smtClean="0">
                <a:solidFill>
                  <a:schemeClr val="tx1"/>
                </a:solidFill>
              </a:rPr>
              <a:t>mobbing</a:t>
            </a:r>
            <a:r>
              <a:rPr lang="tr-TR" dirty="0" smtClean="0">
                <a:solidFill>
                  <a:schemeClr val="tx1"/>
                </a:solidFill>
              </a:rPr>
              <a:t> uygulayıcılarının ,</a:t>
            </a:r>
            <a:r>
              <a:rPr lang="tr-TR" dirty="0" err="1" smtClean="0">
                <a:solidFill>
                  <a:schemeClr val="tx1"/>
                </a:solidFill>
              </a:rPr>
              <a:t>mobbing</a:t>
            </a:r>
            <a:r>
              <a:rPr lang="tr-TR" dirty="0" smtClean="0">
                <a:solidFill>
                  <a:schemeClr val="tx1"/>
                </a:solidFill>
              </a:rPr>
              <a:t> izleyicilerinin ruh ve beden sağlığı olumsuz etkilenir.                                                                                                                         2.</a:t>
            </a:r>
            <a:r>
              <a:rPr lang="tr-TR" dirty="0" err="1" smtClean="0">
                <a:solidFill>
                  <a:schemeClr val="tx1"/>
                </a:solidFill>
              </a:rPr>
              <a:t>Mobbinge</a:t>
            </a:r>
            <a:r>
              <a:rPr lang="tr-TR" dirty="0" smtClean="0">
                <a:solidFill>
                  <a:schemeClr val="tx1"/>
                </a:solidFill>
              </a:rPr>
              <a:t> maruz kalanların , </a:t>
            </a:r>
            <a:r>
              <a:rPr lang="tr-TR" dirty="0" err="1" smtClean="0">
                <a:solidFill>
                  <a:schemeClr val="tx1"/>
                </a:solidFill>
              </a:rPr>
              <a:t>mobbing</a:t>
            </a:r>
            <a:r>
              <a:rPr lang="tr-TR" dirty="0" smtClean="0">
                <a:solidFill>
                  <a:schemeClr val="tx1"/>
                </a:solidFill>
              </a:rPr>
              <a:t> uygulayıcılarının,</a:t>
            </a:r>
            <a:r>
              <a:rPr lang="tr-TR" dirty="0" err="1" smtClean="0">
                <a:solidFill>
                  <a:schemeClr val="tx1"/>
                </a:solidFill>
              </a:rPr>
              <a:t>mobbing</a:t>
            </a:r>
            <a:r>
              <a:rPr lang="tr-TR" dirty="0" smtClean="0">
                <a:solidFill>
                  <a:schemeClr val="tx1"/>
                </a:solidFill>
              </a:rPr>
              <a:t> izleyicilerinin  çalışma verimliliği düşer.                                                                                                                                   3.Yeni uygulamaların,yeni projelerin önü engellenir.                                                        4.İşyerinin (kurumun) gelişmesi engellenir.                                                           5.Toplumun huzuru ve kişilik yapısı bozulur.</a:t>
            </a:r>
            <a:endParaRPr lang="tr-T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3" name="2 İçerik Yer Tutucusu"/>
          <p:cNvSpPr>
            <a:spLocks noGrp="1"/>
          </p:cNvSpPr>
          <p:nvPr>
            <p:ph idx="1"/>
          </p:nvPr>
        </p:nvSpPr>
        <p:spPr>
          <a:xfrm>
            <a:off x="251520" y="692696"/>
            <a:ext cx="8568952" cy="5904656"/>
          </a:xfrm>
        </p:spPr>
        <p:txBody>
          <a:bodyPr/>
          <a:lstStyle/>
          <a:p>
            <a:pPr>
              <a:buNone/>
            </a:pPr>
            <a:endParaRPr lang="tr-TR" dirty="0"/>
          </a:p>
        </p:txBody>
      </p:sp>
      <p:sp>
        <p:nvSpPr>
          <p:cNvPr id="8" name="7 12-Noktalı Yıldız"/>
          <p:cNvSpPr/>
          <p:nvPr/>
        </p:nvSpPr>
        <p:spPr>
          <a:xfrm>
            <a:off x="785786" y="285728"/>
            <a:ext cx="7416824" cy="6281936"/>
          </a:xfrm>
          <a:prstGeom prst="star1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KAMU KURUM VE KURULUŞLARIMIZIN</a:t>
            </a:r>
          </a:p>
          <a:p>
            <a:pPr algn="ctr"/>
            <a:r>
              <a:rPr lang="tr-TR" dirty="0" smtClean="0"/>
              <a:t>GELİŞMESİ ENGELLENİR.</a:t>
            </a:r>
          </a:p>
          <a:p>
            <a:pPr algn="ctr"/>
            <a:r>
              <a:rPr lang="tr-TR" dirty="0" smtClean="0"/>
              <a:t>YARINLARIMIZ TEHLİKEYE GİRER!</a:t>
            </a:r>
            <a:endParaRPr lang="tr-TR" dirty="0"/>
          </a:p>
        </p:txBody>
      </p:sp>
      <p:sp>
        <p:nvSpPr>
          <p:cNvPr id="13" name="12 12-Noktalı Yıldız"/>
          <p:cNvSpPr/>
          <p:nvPr/>
        </p:nvSpPr>
        <p:spPr>
          <a:xfrm>
            <a:off x="1643042" y="928670"/>
            <a:ext cx="5715040" cy="5143536"/>
          </a:xfrm>
          <a:prstGeom prst="star1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YENİ UYGULAMA VE PROJELER ENGELLENİR.</a:t>
            </a:r>
            <a:endParaRPr lang="tr-TR" dirty="0">
              <a:solidFill>
                <a:schemeClr val="tx1"/>
              </a:solidFill>
            </a:endParaRPr>
          </a:p>
        </p:txBody>
      </p:sp>
      <p:sp>
        <p:nvSpPr>
          <p:cNvPr id="11" name="10 12-Noktalı Yıldız"/>
          <p:cNvSpPr/>
          <p:nvPr/>
        </p:nvSpPr>
        <p:spPr>
          <a:xfrm>
            <a:off x="2071670" y="1428736"/>
            <a:ext cx="4824536" cy="4149080"/>
          </a:xfrm>
          <a:prstGeom prst="star1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HUZUR ORTADAN KAYBOLUR,TOPLUMUN KİŞİLİK YAPISI BOZULUR.</a:t>
            </a:r>
            <a:endParaRPr lang="tr-TR" dirty="0">
              <a:solidFill>
                <a:schemeClr val="tx1"/>
              </a:solidFill>
            </a:endParaRPr>
          </a:p>
        </p:txBody>
      </p:sp>
      <p:sp>
        <p:nvSpPr>
          <p:cNvPr id="14" name="13 12-Noktalı Yıldız"/>
          <p:cNvSpPr/>
          <p:nvPr/>
        </p:nvSpPr>
        <p:spPr>
          <a:xfrm>
            <a:off x="2714612" y="2000240"/>
            <a:ext cx="3563888" cy="3024336"/>
          </a:xfrm>
          <a:prstGeom prst="star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MADDİ KAYIPLAR OLUŞUR</a:t>
            </a:r>
            <a:endParaRPr lang="tr-TR" dirty="0">
              <a:solidFill>
                <a:schemeClr val="tx1"/>
              </a:solidFill>
            </a:endParaRPr>
          </a:p>
        </p:txBody>
      </p:sp>
      <p:sp>
        <p:nvSpPr>
          <p:cNvPr id="15" name="14 12-Noktalı Yıldız"/>
          <p:cNvSpPr/>
          <p:nvPr/>
        </p:nvSpPr>
        <p:spPr>
          <a:xfrm>
            <a:off x="3286116" y="2571744"/>
            <a:ext cx="2484784" cy="1944216"/>
          </a:xfrm>
          <a:prstGeom prst="star1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İŞ GÜCÜ KAYBI OLUŞUR</a:t>
            </a:r>
            <a:endParaRPr lang="tr-T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ou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ou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2000"/>
                                        <p:tgtEl>
                                          <p:spTgt spid="14"/>
                                        </p:tgtEl>
                                      </p:cBhvr>
                                    </p:animEffect>
                                    <p:set>
                                      <p:cBhvr>
                                        <p:cTn id="27" dur="1" fill="hold">
                                          <p:stCondLst>
                                            <p:cond delay="19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out)">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out)">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2000"/>
                                        <p:tgtEl>
                                          <p:spTgt spid="13"/>
                                        </p:tgtEl>
                                      </p:cBhvr>
                                    </p:animEffect>
                                    <p:set>
                                      <p:cBhvr>
                                        <p:cTn id="47" dur="1" fill="hold">
                                          <p:stCondLst>
                                            <p:cond delay="19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2000"/>
                                        <p:tgtEl>
                                          <p:spTgt spid="8"/>
                                        </p:tgtEl>
                                      </p:cBhvr>
                                    </p:animEffect>
                                    <p:set>
                                      <p:cBhvr>
                                        <p:cTn id="5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1" grpId="0" animBg="1"/>
      <p:bldP spid="11" grpId="1" animBg="1"/>
      <p:bldP spid="14" grpId="0" animBg="1"/>
      <p:bldP spid="14" grpId="1" animBg="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Dikdörtgen"/>
          <p:cNvSpPr/>
          <p:nvPr/>
        </p:nvSpPr>
        <p:spPr>
          <a:xfrm>
            <a:off x="1643042" y="214290"/>
            <a:ext cx="5544616"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TEHLİKESİNİ NASIL ÖNLEYEBİLİRİZ ?</a:t>
            </a:r>
            <a:endParaRPr lang="tr-TR" dirty="0">
              <a:solidFill>
                <a:schemeClr val="tx1"/>
              </a:solidFill>
            </a:endParaRPr>
          </a:p>
        </p:txBody>
      </p:sp>
      <p:sp>
        <p:nvSpPr>
          <p:cNvPr id="9" name="8 Dikdörtgen"/>
          <p:cNvSpPr/>
          <p:nvPr/>
        </p:nvSpPr>
        <p:spPr>
          <a:xfrm>
            <a:off x="1643042" y="1428736"/>
            <a:ext cx="5544616"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ŞİKAYETİNİN EN SIK GÖRÜLDÜĞÜ BİR KURUM </a:t>
            </a:r>
            <a:r>
              <a:rPr lang="tr-TR" smtClean="0">
                <a:solidFill>
                  <a:schemeClr val="tx1"/>
                </a:solidFill>
              </a:rPr>
              <a:t>DÜŞÜNELİM </a:t>
            </a:r>
            <a:endParaRPr lang="tr-TR" dirty="0">
              <a:solidFill>
                <a:schemeClr val="tx1"/>
              </a:solidFill>
            </a:endParaRPr>
          </a:p>
        </p:txBody>
      </p:sp>
      <p:sp>
        <p:nvSpPr>
          <p:cNvPr id="10" name="9 Dikdörtgen"/>
          <p:cNvSpPr/>
          <p:nvPr/>
        </p:nvSpPr>
        <p:spPr>
          <a:xfrm>
            <a:off x="1643042" y="2643182"/>
            <a:ext cx="5544616"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BU KURUMUN TÜM İDARECİLERİ DEĞİŞTİRİLMİŞ OLSA BU KURUMDA MOBBİNG ŞİKAYET ORANI AZALIRMI?</a:t>
            </a:r>
            <a:endParaRPr lang="tr-TR" dirty="0">
              <a:solidFill>
                <a:schemeClr val="tx1"/>
              </a:solidFill>
            </a:endParaRPr>
          </a:p>
        </p:txBody>
      </p:sp>
      <p:sp>
        <p:nvSpPr>
          <p:cNvPr id="11" name="10 Dikdörtgen"/>
          <p:cNvSpPr/>
          <p:nvPr/>
        </p:nvSpPr>
        <p:spPr>
          <a:xfrm>
            <a:off x="1643042" y="3857628"/>
            <a:ext cx="5544616"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AZALMAZ, MOBBİNG AYNEN DEVAM EDER</a:t>
            </a:r>
            <a:endParaRPr lang="tr-TR" dirty="0">
              <a:solidFill>
                <a:schemeClr val="tx1"/>
              </a:solidFill>
            </a:endParaRPr>
          </a:p>
        </p:txBody>
      </p:sp>
      <p:sp>
        <p:nvSpPr>
          <p:cNvPr id="12" name="11 Dikdörtgen"/>
          <p:cNvSpPr/>
          <p:nvPr/>
        </p:nvSpPr>
        <p:spPr>
          <a:xfrm>
            <a:off x="1643042" y="4786322"/>
            <a:ext cx="5544616" cy="1785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PEKİ BU KURUMDA MOBBİNG MAĞDURLARI İLE GÖRÜŞÜLEREK TÜM MOBBİNG  UYGULAYICILARI BU KURUMDAN BAŞKA BİR KURUMA NAKİL OLSA,BU KURUMDA MOBBİNG ORTADAN KALKAR MI?</a:t>
            </a:r>
            <a:endParaRPr lang="tr-T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ou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out)">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Dikdörtgen"/>
          <p:cNvSpPr/>
          <p:nvPr/>
        </p:nvSpPr>
        <p:spPr>
          <a:xfrm>
            <a:off x="1571604" y="5000636"/>
            <a:ext cx="5544616" cy="16430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ASLINDA HERŞEY MOBBİNG SÜRECİNİN AŞAMALARINDA GİZLİDİR.</a:t>
            </a:r>
            <a:endParaRPr lang="tr-TR" dirty="0">
              <a:solidFill>
                <a:schemeClr val="tx1"/>
              </a:solidFill>
            </a:endParaRPr>
          </a:p>
        </p:txBody>
      </p:sp>
      <p:sp>
        <p:nvSpPr>
          <p:cNvPr id="7" name="6 Dikdörtgen"/>
          <p:cNvSpPr/>
          <p:nvPr/>
        </p:nvSpPr>
        <p:spPr>
          <a:xfrm>
            <a:off x="1571604" y="3214686"/>
            <a:ext cx="5544616" cy="16430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EĞER MOBBİNG UYGULAYICILARININ NEDEN MOBBİNG YAPMAK İSTEDİKLERİNİ, GÜÇLERİNİ NEREDEN ALDIKLARINI, İDARECİLERİN NEDEN MOBBİNGE KATILMAK ZORUNDA KALDIKLARINI ANLAYABİLİRSEK ÇÖZÜMÜDE BULABİLİRİZ.</a:t>
            </a:r>
            <a:endParaRPr lang="tr-TR" dirty="0">
              <a:solidFill>
                <a:schemeClr val="tx1"/>
              </a:solidFill>
            </a:endParaRPr>
          </a:p>
        </p:txBody>
      </p:sp>
      <p:sp>
        <p:nvSpPr>
          <p:cNvPr id="8" name="7 Dikdörtgen"/>
          <p:cNvSpPr/>
          <p:nvPr/>
        </p:nvSpPr>
        <p:spPr>
          <a:xfrm>
            <a:off x="1571604" y="214290"/>
            <a:ext cx="5544616" cy="1785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AYNEN DEVAM EDER,SADECE MOBBİNG UYGULAYICILARI DEĞİŞMİŞ OLUR.</a:t>
            </a:r>
            <a:endParaRPr lang="tr-TR" dirty="0">
              <a:solidFill>
                <a:schemeClr val="tx1"/>
              </a:solidFill>
            </a:endParaRPr>
          </a:p>
        </p:txBody>
      </p:sp>
      <p:sp>
        <p:nvSpPr>
          <p:cNvPr id="9" name="8 Dikdörtgen"/>
          <p:cNvSpPr/>
          <p:nvPr/>
        </p:nvSpPr>
        <p:spPr>
          <a:xfrm>
            <a:off x="1571604" y="2071678"/>
            <a:ext cx="5544616" cy="9191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PEKİ MOBBİNG TEHLİKESİNİ NASIL ÖNLEYEBİLİRİZ?</a:t>
            </a:r>
            <a:endParaRPr lang="tr-TR" dirty="0">
              <a:solidFill>
                <a:schemeClr val="tx1"/>
              </a:solidFill>
            </a:endParaRPr>
          </a:p>
        </p:txBody>
      </p:sp>
      <p:sp>
        <p:nvSpPr>
          <p:cNvPr id="10" name="9 Dikdörtgen"/>
          <p:cNvSpPr/>
          <p:nvPr/>
        </p:nvSpPr>
        <p:spPr>
          <a:xfrm>
            <a:off x="1571604" y="5000636"/>
            <a:ext cx="5544616" cy="16430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ŞİMDİ HEP BİRLİKTE MOBBİNG SÜRECİNİN AŞAMALARINI DERİNLEMESİNE ANALİZ EDELİM Mİ?</a:t>
            </a:r>
            <a:endParaRPr lang="tr-TR" dirty="0">
              <a:solidFill>
                <a:schemeClr val="tx1"/>
              </a:solidFill>
            </a:endParaRPr>
          </a:p>
        </p:txBody>
      </p:sp>
      <p:pic>
        <p:nvPicPr>
          <p:cNvPr id="12" name="11 Resim" descr="idarenin mobbing katılımı ile ilgili görsel sonucu"/>
          <p:cNvPicPr/>
          <p:nvPr/>
        </p:nvPicPr>
        <p:blipFill>
          <a:blip r:embed="rId2" cstate="print"/>
          <a:srcRect/>
          <a:stretch>
            <a:fillRect/>
          </a:stretch>
        </p:blipFill>
        <p:spPr bwMode="auto">
          <a:xfrm>
            <a:off x="7215206" y="4929198"/>
            <a:ext cx="1785950" cy="1714512"/>
          </a:xfrm>
          <a:prstGeom prst="rect">
            <a:avLst/>
          </a:prstGeom>
          <a:noFill/>
          <a:ln w="9525">
            <a:noFill/>
            <a:miter lim="800000"/>
            <a:headEnd/>
            <a:tailEnd/>
          </a:ln>
        </p:spPr>
      </p:pic>
      <p:sp>
        <p:nvSpPr>
          <p:cNvPr id="11" name="10 Dikdörtgen"/>
          <p:cNvSpPr/>
          <p:nvPr/>
        </p:nvSpPr>
        <p:spPr>
          <a:xfrm>
            <a:off x="285720" y="3143248"/>
            <a:ext cx="8643998" cy="3524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chemeClr val="tx1"/>
              </a:solidFill>
            </a:endParaRPr>
          </a:p>
          <a:p>
            <a:pPr algn="ctr"/>
            <a:endParaRPr lang="tr-TR" dirty="0" smtClean="0">
              <a:solidFill>
                <a:schemeClr val="tx1"/>
              </a:solidFill>
            </a:endParaRPr>
          </a:p>
          <a:p>
            <a:pPr algn="ctr"/>
            <a:endParaRPr lang="tr-TR" dirty="0" smtClean="0">
              <a:solidFill>
                <a:schemeClr val="tx1"/>
              </a:solidFill>
            </a:endParaRPr>
          </a:p>
          <a:p>
            <a:pPr algn="ctr"/>
            <a:endParaRPr lang="tr-TR" dirty="0" smtClean="0">
              <a:solidFill>
                <a:schemeClr val="tx1"/>
              </a:solidFill>
            </a:endParaRPr>
          </a:p>
          <a:p>
            <a:pPr algn="ctr"/>
            <a:r>
              <a:rPr lang="tr-TR" dirty="0" smtClean="0">
                <a:solidFill>
                  <a:schemeClr val="tx1"/>
                </a:solidFill>
              </a:rPr>
              <a:t>‘‘MOBBİNG SÜRECİNİN AŞAMALARI</a:t>
            </a:r>
          </a:p>
          <a:p>
            <a:pPr algn="ctr"/>
            <a:endParaRPr lang="tr-TR" dirty="0" smtClean="0">
              <a:solidFill>
                <a:schemeClr val="tx1"/>
              </a:solidFill>
            </a:endParaRPr>
          </a:p>
          <a:p>
            <a:pPr lvl="0"/>
            <a:r>
              <a:rPr lang="tr-TR" dirty="0" smtClean="0">
                <a:solidFill>
                  <a:schemeClr val="tx1"/>
                </a:solidFill>
              </a:rPr>
              <a:t>1.Anlaşmazlık </a:t>
            </a:r>
          </a:p>
          <a:p>
            <a:pPr lvl="0"/>
            <a:r>
              <a:rPr lang="tr-TR" dirty="0" smtClean="0">
                <a:solidFill>
                  <a:schemeClr val="tx1"/>
                </a:solidFill>
              </a:rPr>
              <a:t>2.Saldırgan eylemler</a:t>
            </a:r>
          </a:p>
          <a:p>
            <a:pPr lvl="0"/>
            <a:r>
              <a:rPr lang="tr-TR" dirty="0" smtClean="0">
                <a:solidFill>
                  <a:schemeClr val="tx1"/>
                </a:solidFill>
              </a:rPr>
              <a:t>3. Yönetimin katılımı </a:t>
            </a:r>
          </a:p>
          <a:p>
            <a:pPr lvl="0"/>
            <a:r>
              <a:rPr lang="tr-TR" dirty="0" smtClean="0">
                <a:solidFill>
                  <a:schemeClr val="tx1"/>
                </a:solidFill>
              </a:rPr>
              <a:t>4. Zor veya akıl hastası olarak damgalanma</a:t>
            </a:r>
          </a:p>
          <a:p>
            <a:pPr lvl="0"/>
            <a:r>
              <a:rPr lang="tr-TR" dirty="0" smtClean="0">
                <a:solidFill>
                  <a:schemeClr val="tx1"/>
                </a:solidFill>
              </a:rPr>
              <a:t>5. İşine son verilme ’’</a:t>
            </a:r>
          </a:p>
          <a:p>
            <a:pPr lvl="0"/>
            <a:endParaRPr lang="tr-TR" dirty="0" smtClean="0">
              <a:solidFill>
                <a:schemeClr val="tx1"/>
              </a:solidFill>
            </a:endParaRPr>
          </a:p>
          <a:p>
            <a:pPr lvl="0"/>
            <a:r>
              <a:rPr lang="tr-TR" dirty="0" smtClean="0">
                <a:solidFill>
                  <a:schemeClr val="tx1"/>
                </a:solidFill>
              </a:rPr>
              <a:t>KAYNAK:</a:t>
            </a:r>
            <a:r>
              <a:rPr lang="tr-TR" dirty="0" smtClean="0"/>
              <a:t> </a:t>
            </a:r>
            <a:r>
              <a:rPr lang="tr-TR" dirty="0" smtClean="0">
                <a:solidFill>
                  <a:schemeClr val="tx1"/>
                </a:solidFill>
              </a:rPr>
              <a:t>LEYMANN, H., 1996, "</a:t>
            </a:r>
            <a:r>
              <a:rPr lang="tr-TR" dirty="0" err="1" smtClean="0">
                <a:solidFill>
                  <a:schemeClr val="tx1"/>
                </a:solidFill>
              </a:rPr>
              <a:t>The</a:t>
            </a:r>
            <a:r>
              <a:rPr lang="tr-TR" dirty="0" smtClean="0">
                <a:solidFill>
                  <a:schemeClr val="tx1"/>
                </a:solidFill>
              </a:rPr>
              <a:t> </a:t>
            </a:r>
            <a:r>
              <a:rPr lang="tr-TR" dirty="0" err="1" smtClean="0">
                <a:solidFill>
                  <a:schemeClr val="tx1"/>
                </a:solidFill>
              </a:rPr>
              <a:t>Content</a:t>
            </a:r>
            <a:r>
              <a:rPr lang="tr-TR" dirty="0" smtClean="0">
                <a:solidFill>
                  <a:schemeClr val="tx1"/>
                </a:solidFill>
              </a:rPr>
              <a:t> </a:t>
            </a:r>
            <a:r>
              <a:rPr lang="tr-TR" dirty="0" err="1" smtClean="0">
                <a:solidFill>
                  <a:schemeClr val="tx1"/>
                </a:solidFill>
              </a:rPr>
              <a:t>and</a:t>
            </a:r>
            <a:r>
              <a:rPr lang="tr-TR" dirty="0" smtClean="0">
                <a:solidFill>
                  <a:schemeClr val="tx1"/>
                </a:solidFill>
              </a:rPr>
              <a:t> </a:t>
            </a:r>
            <a:r>
              <a:rPr lang="tr-TR" dirty="0" err="1" smtClean="0">
                <a:solidFill>
                  <a:schemeClr val="tx1"/>
                </a:solidFill>
              </a:rPr>
              <a:t>Development</a:t>
            </a:r>
            <a:r>
              <a:rPr lang="tr-TR" dirty="0" smtClean="0">
                <a:solidFill>
                  <a:schemeClr val="tx1"/>
                </a:solidFill>
              </a:rPr>
              <a:t> of Mobbing at </a:t>
            </a:r>
            <a:r>
              <a:rPr lang="tr-TR" dirty="0" err="1" smtClean="0">
                <a:solidFill>
                  <a:schemeClr val="tx1"/>
                </a:solidFill>
              </a:rPr>
              <a:t>Work</a:t>
            </a:r>
            <a:r>
              <a:rPr lang="tr-TR" dirty="0" smtClean="0">
                <a:solidFill>
                  <a:schemeClr val="tx1"/>
                </a:solidFill>
              </a:rPr>
              <a:t>" </a:t>
            </a:r>
            <a:r>
              <a:rPr lang="tr-TR" dirty="0" err="1" smtClean="0">
                <a:solidFill>
                  <a:schemeClr val="tx1"/>
                </a:solidFill>
              </a:rPr>
              <a:t>European</a:t>
            </a:r>
            <a:r>
              <a:rPr lang="tr-TR" dirty="0" smtClean="0">
                <a:solidFill>
                  <a:schemeClr val="tx1"/>
                </a:solidFill>
              </a:rPr>
              <a:t> </a:t>
            </a:r>
            <a:r>
              <a:rPr lang="tr-TR" dirty="0" err="1" smtClean="0">
                <a:solidFill>
                  <a:schemeClr val="tx1"/>
                </a:solidFill>
              </a:rPr>
              <a:t>Journal</a:t>
            </a:r>
            <a:r>
              <a:rPr lang="tr-TR" dirty="0" smtClean="0">
                <a:solidFill>
                  <a:schemeClr val="tx1"/>
                </a:solidFill>
              </a:rPr>
              <a:t> of </a:t>
            </a:r>
            <a:r>
              <a:rPr lang="tr-TR" dirty="0" err="1" smtClean="0">
                <a:solidFill>
                  <a:schemeClr val="tx1"/>
                </a:solidFill>
              </a:rPr>
              <a:t>Work</a:t>
            </a:r>
            <a:r>
              <a:rPr lang="tr-TR" dirty="0" smtClean="0">
                <a:solidFill>
                  <a:schemeClr val="tx1"/>
                </a:solidFill>
              </a:rPr>
              <a:t> </a:t>
            </a:r>
            <a:r>
              <a:rPr lang="tr-TR" dirty="0" err="1" smtClean="0">
                <a:solidFill>
                  <a:schemeClr val="tx1"/>
                </a:solidFill>
              </a:rPr>
              <a:t>and</a:t>
            </a:r>
            <a:r>
              <a:rPr lang="tr-TR" dirty="0" smtClean="0">
                <a:solidFill>
                  <a:schemeClr val="tx1"/>
                </a:solidFill>
              </a:rPr>
              <a:t> </a:t>
            </a:r>
            <a:r>
              <a:rPr lang="tr-TR" dirty="0" err="1" smtClean="0">
                <a:solidFill>
                  <a:schemeClr val="tx1"/>
                </a:solidFill>
              </a:rPr>
              <a:t>Organizational</a:t>
            </a:r>
            <a:r>
              <a:rPr lang="tr-TR" dirty="0" smtClean="0">
                <a:solidFill>
                  <a:schemeClr val="tx1"/>
                </a:solidFill>
              </a:rPr>
              <a:t> </a:t>
            </a:r>
            <a:r>
              <a:rPr lang="tr-TR" dirty="0" err="1" smtClean="0">
                <a:solidFill>
                  <a:schemeClr val="tx1"/>
                </a:solidFill>
              </a:rPr>
              <a:t>Psychology</a:t>
            </a:r>
            <a:r>
              <a:rPr lang="tr-TR" dirty="0" smtClean="0">
                <a:solidFill>
                  <a:schemeClr val="tx1"/>
                </a:solidFill>
              </a:rPr>
              <a:t>, 5(2), 165 -185.’’</a:t>
            </a:r>
          </a:p>
          <a:p>
            <a:pPr algn="ctr"/>
            <a:endParaRPr lang="tr-TR" dirty="0" smtClean="0">
              <a:solidFill>
                <a:schemeClr val="tx1"/>
              </a:solidFill>
            </a:endParaRPr>
          </a:p>
          <a:p>
            <a:pPr algn="ctr"/>
            <a:endParaRPr lang="tr-TR" dirty="0" smtClean="0">
              <a:solidFill>
                <a:schemeClr val="tx1"/>
              </a:solidFill>
            </a:endParaRPr>
          </a:p>
          <a:p>
            <a:pPr algn="ctr"/>
            <a:endParaRPr lang="tr-TR" dirty="0" smtClean="0">
              <a:solidFill>
                <a:schemeClr val="tx1"/>
              </a:solidFill>
            </a:endParaRPr>
          </a:p>
          <a:p>
            <a:pPr algn="ctr"/>
            <a:endParaRPr lang="tr-T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ou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000" fill="hold"/>
                                        <p:tgtEl>
                                          <p:spTgt spid="11"/>
                                        </p:tgtEl>
                                        <p:attrNameLst>
                                          <p:attrName>ppt_x</p:attrName>
                                        </p:attrNameLst>
                                      </p:cBhvr>
                                      <p:tavLst>
                                        <p:tav tm="0">
                                          <p:val>
                                            <p:strVal val="#ppt_x"/>
                                          </p:val>
                                        </p:tav>
                                        <p:tav tm="100000">
                                          <p:val>
                                            <p:strVal val="#ppt_x"/>
                                          </p:val>
                                        </p:tav>
                                      </p:tavLst>
                                    </p:anim>
                                    <p:anim calcmode="lin" valueType="num">
                                      <p:cBhvr additive="base">
                                        <p:cTn id="3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1000"/>
                                        <p:tgtEl>
                                          <p:spTgt spid="11"/>
                                        </p:tgtEl>
                                        <p:attrNameLst>
                                          <p:attrName>ppt_x</p:attrName>
                                        </p:attrNameLst>
                                      </p:cBhvr>
                                      <p:tavLst>
                                        <p:tav tm="0">
                                          <p:val>
                                            <p:strVal val="ppt_x"/>
                                          </p:val>
                                        </p:tav>
                                        <p:tav tm="100000">
                                          <p:val>
                                            <p:strVal val="ppt_x"/>
                                          </p:val>
                                        </p:tav>
                                      </p:tavLst>
                                    </p:anim>
                                    <p:anim calcmode="lin" valueType="num">
                                      <p:cBhvr additive="base">
                                        <p:cTn id="39" dur="1000"/>
                                        <p:tgtEl>
                                          <p:spTgt spid="11"/>
                                        </p:tgtEl>
                                        <p:attrNameLst>
                                          <p:attrName>ppt_y</p:attrName>
                                        </p:attrNameLst>
                                      </p:cBhvr>
                                      <p:tavLst>
                                        <p:tav tm="0">
                                          <p:val>
                                            <p:strVal val="ppt_y"/>
                                          </p:val>
                                        </p:tav>
                                        <p:tav tm="100000">
                                          <p:val>
                                            <p:strVal val="1+ppt_h/2"/>
                                          </p:val>
                                        </p:tav>
                                      </p:tavLst>
                                    </p:anim>
                                    <p:set>
                                      <p:cBhvr>
                                        <p:cTn id="40" dur="1" fill="hold">
                                          <p:stCondLst>
                                            <p:cond delay="9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000" fill="hold"/>
                                        <p:tgtEl>
                                          <p:spTgt spid="10"/>
                                        </p:tgtEl>
                                        <p:attrNameLst>
                                          <p:attrName>ppt_x</p:attrName>
                                        </p:attrNameLst>
                                      </p:cBhvr>
                                      <p:tavLst>
                                        <p:tav tm="0">
                                          <p:val>
                                            <p:strVal val="#ppt_x"/>
                                          </p:val>
                                        </p:tav>
                                        <p:tav tm="100000">
                                          <p:val>
                                            <p:strVal val="#ppt_x"/>
                                          </p:val>
                                        </p:tav>
                                      </p:tavLst>
                                    </p:anim>
                                    <p:anim calcmode="lin" valueType="num">
                                      <p:cBhvr additive="base">
                                        <p:cTn id="4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5 Resim" descr="MOBBİNG ile ilgili görsel sonucu"/>
          <p:cNvPicPr/>
          <p:nvPr/>
        </p:nvPicPr>
        <p:blipFill>
          <a:blip r:embed="rId2" cstate="print"/>
          <a:srcRect/>
          <a:stretch>
            <a:fillRect/>
          </a:stretch>
        </p:blipFill>
        <p:spPr bwMode="auto">
          <a:xfrm>
            <a:off x="395536" y="188640"/>
            <a:ext cx="8352928" cy="6408712"/>
          </a:xfrm>
          <a:prstGeom prst="rect">
            <a:avLst/>
          </a:prstGeom>
          <a:noFill/>
          <a:ln w="9525">
            <a:noFill/>
            <a:miter lim="800000"/>
            <a:headEnd/>
            <a:tailEnd/>
          </a:ln>
        </p:spPr>
      </p:pic>
      <p:pic>
        <p:nvPicPr>
          <p:cNvPr id="7" name="6 Resim" descr="MOBBİNG ile ilgili görsel sonucu"/>
          <p:cNvPicPr/>
          <p:nvPr/>
        </p:nvPicPr>
        <p:blipFill>
          <a:blip r:embed="rId3" cstate="print"/>
          <a:srcRect/>
          <a:stretch>
            <a:fillRect/>
          </a:stretch>
        </p:blipFill>
        <p:spPr bwMode="auto">
          <a:xfrm>
            <a:off x="395536" y="188640"/>
            <a:ext cx="8352928" cy="6408712"/>
          </a:xfrm>
          <a:prstGeom prst="rect">
            <a:avLst/>
          </a:prstGeom>
          <a:noFill/>
          <a:ln w="9525">
            <a:noFill/>
            <a:miter lim="800000"/>
            <a:headEnd/>
            <a:tailEnd/>
          </a:ln>
        </p:spPr>
      </p:pic>
      <p:pic>
        <p:nvPicPr>
          <p:cNvPr id="8" name="Picture 2"/>
          <p:cNvPicPr>
            <a:picLocks noChangeAspect="1" noChangeArrowheads="1"/>
          </p:cNvPicPr>
          <p:nvPr/>
        </p:nvPicPr>
        <p:blipFill>
          <a:blip r:embed="rId4"/>
          <a:srcRect l="26959" t="27533" r="11919" b="26404"/>
          <a:stretch>
            <a:fillRect/>
          </a:stretch>
        </p:blipFill>
        <p:spPr bwMode="auto">
          <a:xfrm>
            <a:off x="428596" y="214290"/>
            <a:ext cx="8286808" cy="6357982"/>
          </a:xfrm>
          <a:prstGeom prst="rect">
            <a:avLst/>
          </a:prstGeom>
          <a:noFill/>
          <a:ln w="9525">
            <a:noFill/>
            <a:miter lim="800000"/>
            <a:headEnd/>
            <a:tailEnd/>
          </a:ln>
          <a:effectLst/>
        </p:spPr>
      </p:pic>
      <p:sp>
        <p:nvSpPr>
          <p:cNvPr id="9" name="8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10 Dikdörtgen"/>
          <p:cNvSpPr/>
          <p:nvPr/>
        </p:nvSpPr>
        <p:spPr>
          <a:xfrm>
            <a:off x="785786" y="1071546"/>
            <a:ext cx="7500990" cy="27997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1"/>
                </a:solidFill>
              </a:rPr>
              <a:t>BU ÇALIŞMAYI İZLERKEN KENDİ ÇALIŞMA HAYATINIZA AİT BİR KESİT İLE KARŞILAŞACAKSINIZ!</a:t>
            </a:r>
            <a:endParaRPr lang="tr-TR" sz="4000" dirty="0">
              <a:solidFill>
                <a:schemeClr val="tx1"/>
              </a:solidFill>
            </a:endParaRPr>
          </a:p>
        </p:txBody>
      </p:sp>
      <p:sp>
        <p:nvSpPr>
          <p:cNvPr id="12" name="11 Dikdörtgen"/>
          <p:cNvSpPr/>
          <p:nvPr/>
        </p:nvSpPr>
        <p:spPr>
          <a:xfrm>
            <a:off x="214282" y="4143380"/>
            <a:ext cx="8572560" cy="19288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000" dirty="0" smtClean="0">
                <a:solidFill>
                  <a:schemeClr val="tx1"/>
                </a:solidFill>
              </a:rPr>
              <a:t>Çünkü; Her çalışan ya </a:t>
            </a:r>
            <a:r>
              <a:rPr lang="tr-TR" sz="3000" dirty="0" err="1" smtClean="0">
                <a:solidFill>
                  <a:schemeClr val="tx1"/>
                </a:solidFill>
              </a:rPr>
              <a:t>mobbing</a:t>
            </a:r>
            <a:r>
              <a:rPr lang="tr-TR" sz="3000" dirty="0" smtClean="0">
                <a:solidFill>
                  <a:schemeClr val="tx1"/>
                </a:solidFill>
              </a:rPr>
              <a:t> uygulayıcısıdır,               ya </a:t>
            </a:r>
            <a:r>
              <a:rPr lang="tr-TR" sz="3000" dirty="0" err="1" smtClean="0">
                <a:solidFill>
                  <a:schemeClr val="tx1"/>
                </a:solidFill>
              </a:rPr>
              <a:t>mobbing</a:t>
            </a:r>
            <a:r>
              <a:rPr lang="tr-TR" sz="3000" dirty="0" smtClean="0">
                <a:solidFill>
                  <a:schemeClr val="tx1"/>
                </a:solidFill>
              </a:rPr>
              <a:t> mağdurudur,yada </a:t>
            </a:r>
            <a:r>
              <a:rPr lang="tr-TR" sz="3000" dirty="0" err="1" smtClean="0">
                <a:solidFill>
                  <a:schemeClr val="tx1"/>
                </a:solidFill>
              </a:rPr>
              <a:t>mobbing</a:t>
            </a:r>
            <a:r>
              <a:rPr lang="tr-TR" sz="3000" dirty="0" smtClean="0">
                <a:solidFill>
                  <a:schemeClr val="tx1"/>
                </a:solidFill>
              </a:rPr>
              <a:t> izleyicisidir</a:t>
            </a:r>
            <a:r>
              <a:rPr lang="tr-TR" sz="4000" dirty="0" smtClean="0">
                <a:solidFill>
                  <a:schemeClr val="tx1"/>
                </a:solidFill>
              </a:rPr>
              <a:t>.</a:t>
            </a:r>
            <a:endParaRPr lang="tr-TR" sz="4000" dirty="0">
              <a:solidFill>
                <a:schemeClr val="tx1"/>
              </a:solidFill>
            </a:endParaRPr>
          </a:p>
        </p:txBody>
      </p:sp>
      <p:sp>
        <p:nvSpPr>
          <p:cNvPr id="13" name="12 Dikdörtgen"/>
          <p:cNvSpPr/>
          <p:nvPr/>
        </p:nvSpPr>
        <p:spPr>
          <a:xfrm>
            <a:off x="0" y="0"/>
            <a:ext cx="450056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13 Dikdörtgen"/>
          <p:cNvSpPr/>
          <p:nvPr/>
        </p:nvSpPr>
        <p:spPr>
          <a:xfrm>
            <a:off x="4500562" y="0"/>
            <a:ext cx="46434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14 Dikdörtgen"/>
          <p:cNvSpPr/>
          <p:nvPr/>
        </p:nvSpPr>
        <p:spPr>
          <a:xfrm>
            <a:off x="1643042" y="785794"/>
            <a:ext cx="5544616"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NEDİR ?</a:t>
            </a:r>
            <a:endParaRPr lang="tr-TR" dirty="0">
              <a:solidFill>
                <a:schemeClr val="tx1"/>
              </a:solidFill>
            </a:endParaRPr>
          </a:p>
        </p:txBody>
      </p:sp>
      <p:sp>
        <p:nvSpPr>
          <p:cNvPr id="16" name="15 Dikdörtgen"/>
          <p:cNvSpPr/>
          <p:nvPr/>
        </p:nvSpPr>
        <p:spPr>
          <a:xfrm>
            <a:off x="1643042" y="2071678"/>
            <a:ext cx="5544616" cy="20882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Latince "mobile </a:t>
            </a:r>
            <a:r>
              <a:rPr lang="tr-TR" dirty="0" err="1" smtClean="0">
                <a:solidFill>
                  <a:schemeClr val="tx1"/>
                </a:solidFill>
              </a:rPr>
              <a:t>vulgus</a:t>
            </a:r>
            <a:r>
              <a:rPr lang="tr-TR" dirty="0" smtClean="0">
                <a:solidFill>
                  <a:schemeClr val="tx1"/>
                </a:solidFill>
              </a:rPr>
              <a:t>"  ‘‘kararsız kalabalık’’kelimesinden gelmektedir.                                                                                                   Mobile: Akışkan,kolay değişen,kararsız</a:t>
            </a:r>
          </a:p>
          <a:p>
            <a:r>
              <a:rPr lang="tr-TR" dirty="0" err="1" smtClean="0">
                <a:solidFill>
                  <a:schemeClr val="tx1"/>
                </a:solidFill>
              </a:rPr>
              <a:t>Vulgus</a:t>
            </a:r>
            <a:r>
              <a:rPr lang="tr-TR" dirty="0" smtClean="0">
                <a:solidFill>
                  <a:schemeClr val="tx1"/>
                </a:solidFill>
              </a:rPr>
              <a:t>: Halk ,kalabalık  </a:t>
            </a:r>
          </a:p>
          <a:p>
            <a:r>
              <a:rPr lang="tr-TR" dirty="0" smtClean="0">
                <a:solidFill>
                  <a:schemeClr val="tx1"/>
                </a:solidFill>
              </a:rPr>
              <a:t>İngilizce </a:t>
            </a:r>
            <a:r>
              <a:rPr lang="tr-TR" dirty="0" err="1" smtClean="0">
                <a:solidFill>
                  <a:schemeClr val="tx1"/>
                </a:solidFill>
              </a:rPr>
              <a:t>mob</a:t>
            </a:r>
            <a:r>
              <a:rPr lang="tr-TR" dirty="0" smtClean="0">
                <a:solidFill>
                  <a:schemeClr val="tx1"/>
                </a:solidFill>
              </a:rPr>
              <a:t>: Topluca saldırmak,toplanmak, kalabalık, izdiham,ayaktakımı,çete,anlamlarına karşılık gelmektedir.</a:t>
            </a:r>
          </a:p>
          <a:p>
            <a:endParaRPr lang="tr-TR" dirty="0" smtClean="0">
              <a:solidFill>
                <a:schemeClr val="tx1"/>
              </a:solidFill>
            </a:endParaRPr>
          </a:p>
          <a:p>
            <a:endParaRPr lang="tr-TR" dirty="0" smtClean="0">
              <a:solidFill>
                <a:schemeClr val="tx1"/>
              </a:solidFill>
            </a:endParaRPr>
          </a:p>
          <a:p>
            <a:pPr algn="ctr"/>
            <a:endParaRPr lang="tr-TR" dirty="0">
              <a:solidFill>
                <a:schemeClr val="tx1"/>
              </a:solidFill>
            </a:endParaRPr>
          </a:p>
        </p:txBody>
      </p:sp>
      <p:sp>
        <p:nvSpPr>
          <p:cNvPr id="17" name="16 Dikdörtgen"/>
          <p:cNvSpPr/>
          <p:nvPr/>
        </p:nvSpPr>
        <p:spPr>
          <a:xfrm>
            <a:off x="1619672" y="4365104"/>
            <a:ext cx="5616624" cy="1800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r>
              <a:rPr lang="tr-TR" dirty="0" smtClean="0">
                <a:solidFill>
                  <a:schemeClr val="tx1"/>
                </a:solidFill>
              </a:rPr>
              <a:t>MOBBİNG: Bir  işyerinde kişi yada kişilerin elde ettikleri konumlarını kaybetmemek için kendilerine rakip  olarak gördükleri kişi yada kişilere karşı sistemli bir şekilde uyguladıkları , iş yerinden yıldırma ve uzaklaştırma  faaliyetleridir.</a:t>
            </a:r>
          </a:p>
          <a:p>
            <a:pPr algn="ctr"/>
            <a:endParaRPr lang="tr-T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5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0" fill="hold"/>
                                        <p:tgtEl>
                                          <p:spTgt spid="8"/>
                                        </p:tgtEl>
                                        <p:attrNameLst>
                                          <p:attrName>ppt_x</p:attrName>
                                        </p:attrNameLst>
                                      </p:cBhvr>
                                      <p:tavLst>
                                        <p:tav tm="0">
                                          <p:val>
                                            <p:strVal val="0-#ppt_w/2"/>
                                          </p:val>
                                        </p:tav>
                                        <p:tav tm="100000">
                                          <p:val>
                                            <p:strVal val="#ppt_x"/>
                                          </p:val>
                                        </p:tav>
                                      </p:tavLst>
                                    </p:anim>
                                    <p:anim calcmode="lin" valueType="num">
                                      <p:cBhvr additive="base">
                                        <p:cTn id="19" dur="5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0" fill="hold"/>
                                        <p:tgtEl>
                                          <p:spTgt spid="9"/>
                                        </p:tgtEl>
                                        <p:attrNameLst>
                                          <p:attrName>ppt_x</p:attrName>
                                        </p:attrNameLst>
                                      </p:cBhvr>
                                      <p:tavLst>
                                        <p:tav tm="0">
                                          <p:val>
                                            <p:strVal val="#ppt_x"/>
                                          </p:val>
                                        </p:tav>
                                        <p:tav tm="100000">
                                          <p:val>
                                            <p:strVal val="#ppt_x"/>
                                          </p:val>
                                        </p:tav>
                                      </p:tavLst>
                                    </p:anim>
                                    <p:anim calcmode="lin" valueType="num">
                                      <p:cBhvr additive="base">
                                        <p:cTn id="25"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ox(out)">
                                      <p:cBhvr>
                                        <p:cTn id="30" dur="5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out)">
                                      <p:cBhvr>
                                        <p:cTn id="35" dur="5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3000" fill="hold"/>
                                        <p:tgtEl>
                                          <p:spTgt spid="13"/>
                                        </p:tgtEl>
                                        <p:attrNameLst>
                                          <p:attrName>ppt_x</p:attrName>
                                        </p:attrNameLst>
                                      </p:cBhvr>
                                      <p:tavLst>
                                        <p:tav tm="0">
                                          <p:val>
                                            <p:strVal val="0-#ppt_w/2"/>
                                          </p:val>
                                        </p:tav>
                                        <p:tav tm="100000">
                                          <p:val>
                                            <p:strVal val="#ppt_x"/>
                                          </p:val>
                                        </p:tav>
                                      </p:tavLst>
                                    </p:anim>
                                    <p:anim calcmode="lin" valueType="num">
                                      <p:cBhvr additive="base">
                                        <p:cTn id="41"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3000" fill="hold"/>
                                        <p:tgtEl>
                                          <p:spTgt spid="14"/>
                                        </p:tgtEl>
                                        <p:attrNameLst>
                                          <p:attrName>ppt_x</p:attrName>
                                        </p:attrNameLst>
                                      </p:cBhvr>
                                      <p:tavLst>
                                        <p:tav tm="0">
                                          <p:val>
                                            <p:strVal val="1+#ppt_w/2"/>
                                          </p:val>
                                        </p:tav>
                                        <p:tav tm="100000">
                                          <p:val>
                                            <p:strVal val="#ppt_x"/>
                                          </p:val>
                                        </p:tav>
                                      </p:tavLst>
                                    </p:anim>
                                    <p:anim calcmode="lin" valueType="num">
                                      <p:cBhvr additive="base">
                                        <p:cTn id="47" dur="3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out)">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out)">
                                      <p:cBhvr>
                                        <p:cTn id="57" dur="2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ox(out)">
                                      <p:cBhvr>
                                        <p:cTn id="6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3" name="2 İçerik Yer Tutucusu"/>
          <p:cNvSpPr>
            <a:spLocks noGrp="1"/>
          </p:cNvSpPr>
          <p:nvPr>
            <p:ph idx="1"/>
          </p:nvPr>
        </p:nvSpPr>
        <p:spPr>
          <a:xfrm>
            <a:off x="251520" y="692696"/>
            <a:ext cx="8568952" cy="5904656"/>
          </a:xfrm>
        </p:spPr>
        <p:txBody>
          <a:bodyPr/>
          <a:lstStyle/>
          <a:p>
            <a:pPr>
              <a:buNone/>
            </a:pPr>
            <a:endParaRPr lang="tr-TR" dirty="0"/>
          </a:p>
        </p:txBody>
      </p:sp>
      <p:sp>
        <p:nvSpPr>
          <p:cNvPr id="11" name="10 Dikdörtgen"/>
          <p:cNvSpPr/>
          <p:nvPr/>
        </p:nvSpPr>
        <p:spPr>
          <a:xfrm>
            <a:off x="1571604" y="4643446"/>
            <a:ext cx="5929354"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pPr lvl="0"/>
            <a:r>
              <a:rPr lang="tr-TR" dirty="0" smtClean="0">
                <a:solidFill>
                  <a:schemeClr val="tx1"/>
                </a:solidFill>
              </a:rPr>
              <a:t>                                       1.Anlaşmazlık </a:t>
            </a:r>
          </a:p>
          <a:p>
            <a:pPr algn="ctr"/>
            <a:endParaRPr lang="tr-TR" dirty="0"/>
          </a:p>
        </p:txBody>
      </p:sp>
      <p:sp>
        <p:nvSpPr>
          <p:cNvPr id="14" name="13 Dikdörtgen"/>
          <p:cNvSpPr/>
          <p:nvPr/>
        </p:nvSpPr>
        <p:spPr>
          <a:xfrm>
            <a:off x="2500298" y="3214686"/>
            <a:ext cx="4071966"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3. Yönetimin katılımı </a:t>
            </a:r>
          </a:p>
          <a:p>
            <a:pPr lvl="0"/>
            <a:endParaRPr lang="tr-TR" dirty="0" smtClean="0">
              <a:solidFill>
                <a:schemeClr val="tx1"/>
              </a:solidFill>
            </a:endParaRPr>
          </a:p>
          <a:p>
            <a:pPr algn="ctr"/>
            <a:endParaRPr lang="tr-TR" dirty="0"/>
          </a:p>
        </p:txBody>
      </p:sp>
      <p:sp>
        <p:nvSpPr>
          <p:cNvPr id="15" name="14 Dikdörtgen"/>
          <p:cNvSpPr/>
          <p:nvPr/>
        </p:nvSpPr>
        <p:spPr>
          <a:xfrm>
            <a:off x="2928926" y="2428868"/>
            <a:ext cx="3224234" cy="7858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4. Zor veya akıl hastası olarak damgalanma</a:t>
            </a:r>
          </a:p>
          <a:p>
            <a:pPr lvl="0"/>
            <a:r>
              <a:rPr lang="tr-TR" dirty="0" smtClean="0">
                <a:solidFill>
                  <a:schemeClr val="tx1"/>
                </a:solidFill>
              </a:rPr>
              <a:t> </a:t>
            </a:r>
          </a:p>
          <a:p>
            <a:pPr algn="ctr"/>
            <a:endParaRPr lang="tr-TR" dirty="0"/>
          </a:p>
        </p:txBody>
      </p:sp>
      <p:sp>
        <p:nvSpPr>
          <p:cNvPr id="16" name="15 Dikdörtgen"/>
          <p:cNvSpPr/>
          <p:nvPr/>
        </p:nvSpPr>
        <p:spPr>
          <a:xfrm>
            <a:off x="2000232" y="3929066"/>
            <a:ext cx="5072098"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2.Saldırgan eylemler</a:t>
            </a:r>
          </a:p>
          <a:p>
            <a:pPr lvl="0"/>
            <a:r>
              <a:rPr lang="tr-TR" dirty="0" smtClean="0">
                <a:solidFill>
                  <a:schemeClr val="tx1"/>
                </a:solidFill>
              </a:rPr>
              <a:t> </a:t>
            </a:r>
          </a:p>
          <a:p>
            <a:pPr algn="ctr"/>
            <a:endParaRPr lang="tr-TR" dirty="0"/>
          </a:p>
        </p:txBody>
      </p:sp>
      <p:sp>
        <p:nvSpPr>
          <p:cNvPr id="17" name="16 Dikdörtgen"/>
          <p:cNvSpPr/>
          <p:nvPr/>
        </p:nvSpPr>
        <p:spPr>
          <a:xfrm>
            <a:off x="3428992" y="1714488"/>
            <a:ext cx="2143140" cy="7143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5. İşine son verilme </a:t>
            </a:r>
          </a:p>
          <a:p>
            <a:pPr lvl="0"/>
            <a:r>
              <a:rPr lang="tr-TR" dirty="0" smtClean="0">
                <a:solidFill>
                  <a:schemeClr val="tx1"/>
                </a:solidFill>
              </a:rPr>
              <a:t> </a:t>
            </a:r>
          </a:p>
          <a:p>
            <a:pPr algn="ctr"/>
            <a:endParaRPr lang="tr-TR" dirty="0"/>
          </a:p>
        </p:txBody>
      </p:sp>
      <p:pic>
        <p:nvPicPr>
          <p:cNvPr id="10" name="9 Resim" descr="KİLİT ile ilgili görsel sonucu"/>
          <p:cNvPicPr/>
          <p:nvPr/>
        </p:nvPicPr>
        <p:blipFill>
          <a:blip r:embed="rId2" cstate="print"/>
          <a:srcRect/>
          <a:stretch>
            <a:fillRect/>
          </a:stretch>
        </p:blipFill>
        <p:spPr bwMode="auto">
          <a:xfrm>
            <a:off x="5500694" y="3286124"/>
            <a:ext cx="714380" cy="5715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ou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out)">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out)">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out)">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3" name="2 İçerik Yer Tutucusu"/>
          <p:cNvSpPr>
            <a:spLocks noGrp="1"/>
          </p:cNvSpPr>
          <p:nvPr>
            <p:ph idx="1"/>
          </p:nvPr>
        </p:nvSpPr>
        <p:spPr>
          <a:xfrm>
            <a:off x="251520" y="692696"/>
            <a:ext cx="8568952" cy="5904656"/>
          </a:xfrm>
        </p:spPr>
        <p:txBody>
          <a:bodyPr/>
          <a:lstStyle/>
          <a:p>
            <a:pPr>
              <a:buNone/>
            </a:pPr>
            <a:endParaRPr lang="tr-TR" dirty="0"/>
          </a:p>
        </p:txBody>
      </p:sp>
      <p:sp>
        <p:nvSpPr>
          <p:cNvPr id="5" name="4 Dikdörtgen"/>
          <p:cNvSpPr/>
          <p:nvPr/>
        </p:nvSpPr>
        <p:spPr>
          <a:xfrm>
            <a:off x="1571604" y="285728"/>
            <a:ext cx="5929354"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pPr lvl="0"/>
            <a:r>
              <a:rPr lang="tr-TR" dirty="0" smtClean="0">
                <a:solidFill>
                  <a:schemeClr val="tx1"/>
                </a:solidFill>
              </a:rPr>
              <a:t>                                       1.ANLAŞMAZLIK </a:t>
            </a:r>
          </a:p>
          <a:p>
            <a:pPr algn="ctr"/>
            <a:endParaRPr lang="tr-TR" dirty="0"/>
          </a:p>
        </p:txBody>
      </p:sp>
      <p:sp>
        <p:nvSpPr>
          <p:cNvPr id="6" name="5 Dikdörtgen"/>
          <p:cNvSpPr/>
          <p:nvPr/>
        </p:nvSpPr>
        <p:spPr>
          <a:xfrm>
            <a:off x="714348" y="4286256"/>
            <a:ext cx="7572428" cy="20717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Çalışma birimine yeni bir personel görevlendirildiğini düşünelim,yeni personel çalışmaya başladığı birimde bulunan birim sorumlusu ve diğer çalışan personellerden daha bilgili ve daha becerikli ise yeni personel bu bilgi  ve tecrübe birikimini yeni işyerinde bulunan personelle paylaşarak işlerin daha düzenli ve verimli yürütülmesini ister. Çalışma biriminde yapılan hatalı faaliyetlerin yapılmaması gerektiğini belirtir.</a:t>
            </a:r>
          </a:p>
          <a:p>
            <a:pPr algn="ctr"/>
            <a:endParaRPr lang="tr-TR" dirty="0"/>
          </a:p>
        </p:txBody>
      </p:sp>
      <p:pic>
        <p:nvPicPr>
          <p:cNvPr id="7" name="6 Resim" descr="ANLAŞMAZLIK ile ilgili görsel sonucu"/>
          <p:cNvPicPr/>
          <p:nvPr/>
        </p:nvPicPr>
        <p:blipFill>
          <a:blip r:embed="rId2" cstate="print"/>
          <a:srcRect b="19608"/>
          <a:stretch>
            <a:fillRect/>
          </a:stretch>
        </p:blipFill>
        <p:spPr bwMode="auto">
          <a:xfrm>
            <a:off x="3000364" y="1214422"/>
            <a:ext cx="2857520" cy="2071702"/>
          </a:xfrm>
          <a:prstGeom prst="rect">
            <a:avLst/>
          </a:prstGeom>
          <a:noFill/>
          <a:ln w="9525">
            <a:noFill/>
            <a:miter lim="800000"/>
            <a:headEnd/>
            <a:tailEnd/>
          </a:ln>
        </p:spPr>
      </p:pic>
      <p:sp>
        <p:nvSpPr>
          <p:cNvPr id="8" name="7 Dikdörtgen"/>
          <p:cNvSpPr/>
          <p:nvPr/>
        </p:nvSpPr>
        <p:spPr>
          <a:xfrm>
            <a:off x="2786050" y="3357562"/>
            <a:ext cx="3286148"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tr-TR" dirty="0" smtClean="0">
              <a:solidFill>
                <a:schemeClr val="tx1"/>
              </a:solidFill>
            </a:endParaRPr>
          </a:p>
          <a:p>
            <a:pPr lvl="0"/>
            <a:r>
              <a:rPr lang="tr-TR" dirty="0" smtClean="0">
                <a:solidFill>
                  <a:schemeClr val="tx1"/>
                </a:solidFill>
              </a:rPr>
              <a:t>     Anlaşmazlık nasıl başlar?</a:t>
            </a:r>
          </a:p>
          <a:p>
            <a:pPr algn="ctr"/>
            <a:endParaRPr lang="tr-TR" dirty="0"/>
          </a:p>
        </p:txBody>
      </p:sp>
      <p:sp>
        <p:nvSpPr>
          <p:cNvPr id="10" name="9 Dikdörtgen"/>
          <p:cNvSpPr/>
          <p:nvPr/>
        </p:nvSpPr>
        <p:spPr>
          <a:xfrm>
            <a:off x="714348" y="4286256"/>
            <a:ext cx="7572428" cy="20717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Birim sorumlusu yada birimde çalışan personel ,yeni personelin bu  tavsiye ve uyarıları üzerine;Bu birimde çalışma koşullarının bu şekilde olduğunu,kendisinin de bu düzene uyum sağlaması gerektiğini  yeni personele bildirir.  </a:t>
            </a:r>
          </a:p>
          <a:p>
            <a:pPr algn="ctr"/>
            <a:endParaRPr lang="tr-TR" dirty="0"/>
          </a:p>
        </p:txBody>
      </p:sp>
      <p:sp>
        <p:nvSpPr>
          <p:cNvPr id="12" name="11 Dikdörtgen"/>
          <p:cNvSpPr/>
          <p:nvPr/>
        </p:nvSpPr>
        <p:spPr>
          <a:xfrm>
            <a:off x="714348" y="4286256"/>
            <a:ext cx="7572428" cy="20717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r>
              <a:rPr lang="tr-TR" dirty="0" smtClean="0">
                <a:solidFill>
                  <a:schemeClr val="tx1"/>
                </a:solidFill>
              </a:rPr>
              <a:t>Bu durumda yeni personel için üç seçenek vardır.                                                                 1. Bu çalışma biriminden (kurumdan) ayrılmak</a:t>
            </a:r>
          </a:p>
          <a:p>
            <a:r>
              <a:rPr lang="tr-TR" dirty="0" smtClean="0">
                <a:solidFill>
                  <a:schemeClr val="tx1"/>
                </a:solidFill>
              </a:rPr>
              <a:t>2.Çoğu şeyi görmezden gelerek  yeni çalışma düzenine ! Uyum sağlamak</a:t>
            </a:r>
          </a:p>
          <a:p>
            <a:r>
              <a:rPr lang="tr-TR" dirty="0" smtClean="0">
                <a:solidFill>
                  <a:schemeClr val="tx1"/>
                </a:solidFill>
              </a:rPr>
              <a:t>3.Doğru bildiği şeylerden taviz vermeyerek ,hem kendi haklarını  hem de kurum haklarını  savunmak.                                                                                                                               Eğer üçüncü şık tercih edilmiş ise </a:t>
            </a:r>
            <a:r>
              <a:rPr lang="tr-TR" dirty="0" err="1" smtClean="0">
                <a:solidFill>
                  <a:schemeClr val="tx1"/>
                </a:solidFill>
              </a:rPr>
              <a:t>mobbing</a:t>
            </a:r>
            <a:r>
              <a:rPr lang="tr-TR" dirty="0" smtClean="0">
                <a:solidFill>
                  <a:schemeClr val="tx1"/>
                </a:solidFill>
              </a:rPr>
              <a:t> süreci başlamış demektir.</a:t>
            </a:r>
          </a:p>
          <a:p>
            <a:pPr algn="ctr"/>
            <a:endParaRPr lang="tr-TR" dirty="0" smtClean="0">
              <a:solidFill>
                <a:schemeClr val="tx1"/>
              </a:solidFill>
            </a:endParaRPr>
          </a:p>
          <a:p>
            <a:pPr algn="ctr"/>
            <a:r>
              <a:rPr lang="tr-TR" dirty="0" smtClean="0">
                <a:solidFill>
                  <a:schemeClr val="tx1"/>
                </a:solidFill>
              </a:rPr>
              <a:t> </a:t>
            </a:r>
            <a:endParaRPr lang="tr-TR" dirty="0">
              <a:solidFill>
                <a:schemeClr val="tx1"/>
              </a:solidFill>
            </a:endParaRPr>
          </a:p>
        </p:txBody>
      </p:sp>
      <p:sp>
        <p:nvSpPr>
          <p:cNvPr id="11" name="10 Dikdörtgen"/>
          <p:cNvSpPr/>
          <p:nvPr/>
        </p:nvSpPr>
        <p:spPr>
          <a:xfrm>
            <a:off x="714348" y="3286124"/>
            <a:ext cx="7929618" cy="8572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tr-TR" dirty="0" smtClean="0">
              <a:solidFill>
                <a:schemeClr val="tx1"/>
              </a:solidFill>
            </a:endParaRPr>
          </a:p>
          <a:p>
            <a:pPr lvl="0"/>
            <a:r>
              <a:rPr lang="tr-TR" dirty="0" smtClean="0">
                <a:solidFill>
                  <a:schemeClr val="tx1"/>
                </a:solidFill>
              </a:rPr>
              <a:t>     Peki, birim sorumlusu veya birimde çalışan personel neden yeni personelin tavsiye ve uyarılarını dikkate alarak işlerin daha verimli ve düzenli yürütülmesini  istemez ?</a:t>
            </a:r>
          </a:p>
          <a:p>
            <a:pPr algn="ctr"/>
            <a:endParaRPr lang="tr-TR" dirty="0"/>
          </a:p>
        </p:txBody>
      </p:sp>
      <p:sp>
        <p:nvSpPr>
          <p:cNvPr id="13" name="12 Dikdörtgen"/>
          <p:cNvSpPr/>
          <p:nvPr/>
        </p:nvSpPr>
        <p:spPr>
          <a:xfrm>
            <a:off x="714348" y="4286256"/>
            <a:ext cx="7572428" cy="20717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pPr algn="ctr"/>
            <a:r>
              <a:rPr lang="tr-TR" dirty="0" smtClean="0">
                <a:solidFill>
                  <a:schemeClr val="tx1"/>
                </a:solidFill>
              </a:rPr>
              <a:t>Çünkü; yeni personeli kıskanır,onu kendisine rakip olarak görür,yeni personelin  kendisini gölgede bırakacağını düşünür,ikinci plana atılmak istemez.</a:t>
            </a:r>
          </a:p>
          <a:p>
            <a:pPr algn="ctr"/>
            <a:r>
              <a:rPr lang="tr-TR" dirty="0" smtClean="0">
                <a:solidFill>
                  <a:schemeClr val="tx1"/>
                </a:solidFill>
              </a:rPr>
              <a:t> </a:t>
            </a:r>
            <a:endParaRPr lang="tr-TR" dirty="0">
              <a:solidFill>
                <a:schemeClr val="tx1"/>
              </a:solidFill>
            </a:endParaRPr>
          </a:p>
        </p:txBody>
      </p:sp>
      <p:sp>
        <p:nvSpPr>
          <p:cNvPr id="14" name="13 Dikdörtgen"/>
          <p:cNvSpPr/>
          <p:nvPr/>
        </p:nvSpPr>
        <p:spPr>
          <a:xfrm>
            <a:off x="714348" y="4286256"/>
            <a:ext cx="7704856" cy="20717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chemeClr val="tx1"/>
              </a:solidFill>
            </a:endParaRPr>
          </a:p>
          <a:p>
            <a:pPr algn="ctr"/>
            <a:endParaRPr lang="tr-TR" dirty="0" smtClean="0">
              <a:solidFill>
                <a:schemeClr val="tx1"/>
              </a:solidFill>
            </a:endParaRPr>
          </a:p>
          <a:p>
            <a:pPr algn="ctr"/>
            <a:endParaRPr lang="tr-TR" dirty="0" smtClean="0">
              <a:solidFill>
                <a:schemeClr val="tx1"/>
              </a:solidFill>
            </a:endParaRPr>
          </a:p>
          <a:p>
            <a:pPr algn="ctr"/>
            <a:r>
              <a:rPr lang="tr-TR" dirty="0" smtClean="0"/>
              <a:t> </a:t>
            </a:r>
          </a:p>
          <a:p>
            <a:pPr algn="ctr"/>
            <a:r>
              <a:rPr lang="tr-TR" dirty="0" smtClean="0">
                <a:solidFill>
                  <a:schemeClr val="tx1"/>
                </a:solidFill>
              </a:rPr>
              <a:t>‘‘MOBBİNGİN KAYNAĞI: Adams  işyerindeki </a:t>
            </a:r>
            <a:r>
              <a:rPr lang="tr-TR" dirty="0" err="1" smtClean="0">
                <a:solidFill>
                  <a:schemeClr val="tx1"/>
                </a:solidFill>
              </a:rPr>
              <a:t>mobbing’in</a:t>
            </a:r>
            <a:r>
              <a:rPr lang="tr-TR" dirty="0" smtClean="0">
                <a:solidFill>
                  <a:schemeClr val="tx1"/>
                </a:solidFill>
              </a:rPr>
              <a:t> en çarpıcı kaynağının, kişisel hırs, çekememezlik, kıskançlık vb. duyguların olduğunu  belirtmektedir.’’ </a:t>
            </a:r>
          </a:p>
          <a:p>
            <a:pPr algn="ctr"/>
            <a:endParaRPr lang="tr-TR" dirty="0" smtClean="0">
              <a:solidFill>
                <a:schemeClr val="tx1"/>
              </a:solidFill>
            </a:endParaRPr>
          </a:p>
          <a:p>
            <a:pPr algn="ctr"/>
            <a:r>
              <a:rPr lang="tr-TR" dirty="0" smtClean="0">
                <a:solidFill>
                  <a:schemeClr val="tx1"/>
                </a:solidFill>
              </a:rPr>
              <a:t>KAYNAK:</a:t>
            </a:r>
            <a:r>
              <a:rPr lang="tr-TR" dirty="0" smtClean="0"/>
              <a:t> </a:t>
            </a:r>
            <a:r>
              <a:rPr lang="tr-TR" dirty="0" smtClean="0">
                <a:solidFill>
                  <a:schemeClr val="tx1"/>
                </a:solidFill>
              </a:rPr>
              <a:t>ADAMS, A., 1992, </a:t>
            </a:r>
            <a:r>
              <a:rPr lang="tr-TR" dirty="0" err="1" smtClean="0">
                <a:solidFill>
                  <a:schemeClr val="tx1"/>
                </a:solidFill>
              </a:rPr>
              <a:t>Bullying</a:t>
            </a:r>
            <a:r>
              <a:rPr lang="tr-TR" dirty="0" smtClean="0">
                <a:solidFill>
                  <a:schemeClr val="tx1"/>
                </a:solidFill>
              </a:rPr>
              <a:t> at </a:t>
            </a:r>
            <a:r>
              <a:rPr lang="tr-TR" dirty="0" err="1" smtClean="0">
                <a:solidFill>
                  <a:schemeClr val="tx1"/>
                </a:solidFill>
              </a:rPr>
              <a:t>Work</a:t>
            </a:r>
            <a:r>
              <a:rPr lang="tr-TR" dirty="0" smtClean="0">
                <a:solidFill>
                  <a:schemeClr val="tx1"/>
                </a:solidFill>
              </a:rPr>
              <a:t>. </a:t>
            </a:r>
            <a:r>
              <a:rPr lang="tr-TR" dirty="0" err="1" smtClean="0">
                <a:solidFill>
                  <a:schemeClr val="tx1"/>
                </a:solidFill>
              </a:rPr>
              <a:t>How</a:t>
            </a:r>
            <a:r>
              <a:rPr lang="tr-TR" dirty="0" smtClean="0">
                <a:solidFill>
                  <a:schemeClr val="tx1"/>
                </a:solidFill>
              </a:rPr>
              <a:t> </a:t>
            </a:r>
            <a:r>
              <a:rPr lang="tr-TR" dirty="0" err="1" smtClean="0">
                <a:solidFill>
                  <a:schemeClr val="tx1"/>
                </a:solidFill>
              </a:rPr>
              <a:t>to</a:t>
            </a:r>
            <a:r>
              <a:rPr lang="tr-TR" dirty="0" smtClean="0">
                <a:solidFill>
                  <a:schemeClr val="tx1"/>
                </a:solidFill>
              </a:rPr>
              <a:t> </a:t>
            </a:r>
            <a:r>
              <a:rPr lang="tr-TR" dirty="0" err="1" smtClean="0">
                <a:solidFill>
                  <a:schemeClr val="tx1"/>
                </a:solidFill>
              </a:rPr>
              <a:t>Confront</a:t>
            </a:r>
            <a:r>
              <a:rPr lang="tr-TR" dirty="0" smtClean="0">
                <a:solidFill>
                  <a:schemeClr val="tx1"/>
                </a:solidFill>
              </a:rPr>
              <a:t> </a:t>
            </a:r>
            <a:r>
              <a:rPr lang="tr-TR" dirty="0" err="1" smtClean="0">
                <a:solidFill>
                  <a:schemeClr val="tx1"/>
                </a:solidFill>
              </a:rPr>
              <a:t>and</a:t>
            </a:r>
            <a:r>
              <a:rPr lang="tr-TR" dirty="0" smtClean="0">
                <a:solidFill>
                  <a:schemeClr val="tx1"/>
                </a:solidFill>
              </a:rPr>
              <a:t> </a:t>
            </a:r>
            <a:r>
              <a:rPr lang="tr-TR" dirty="0" err="1" smtClean="0">
                <a:solidFill>
                  <a:schemeClr val="tx1"/>
                </a:solidFill>
              </a:rPr>
              <a:t>Overcome</a:t>
            </a:r>
            <a:r>
              <a:rPr lang="tr-TR" dirty="0" smtClean="0">
                <a:solidFill>
                  <a:schemeClr val="tx1"/>
                </a:solidFill>
              </a:rPr>
              <a:t> it. </a:t>
            </a:r>
            <a:r>
              <a:rPr lang="tr-TR" dirty="0" err="1" smtClean="0">
                <a:solidFill>
                  <a:schemeClr val="tx1"/>
                </a:solidFill>
              </a:rPr>
              <a:t>Virago</a:t>
            </a:r>
            <a:r>
              <a:rPr lang="tr-TR" dirty="0" smtClean="0">
                <a:solidFill>
                  <a:schemeClr val="tx1"/>
                </a:solidFill>
              </a:rPr>
              <a:t> </a:t>
            </a:r>
            <a:r>
              <a:rPr lang="tr-TR" dirty="0" err="1" smtClean="0">
                <a:solidFill>
                  <a:schemeClr val="tx1"/>
                </a:solidFill>
              </a:rPr>
              <a:t>Press</a:t>
            </a:r>
            <a:r>
              <a:rPr lang="tr-TR" dirty="0" smtClean="0">
                <a:solidFill>
                  <a:schemeClr val="tx1"/>
                </a:solidFill>
              </a:rPr>
              <a:t>, </a:t>
            </a:r>
            <a:r>
              <a:rPr lang="tr-TR" dirty="0" err="1" smtClean="0">
                <a:solidFill>
                  <a:schemeClr val="tx1"/>
                </a:solidFill>
              </a:rPr>
              <a:t>London</a:t>
            </a:r>
            <a:r>
              <a:rPr lang="tr-TR" dirty="0" smtClean="0">
                <a:solidFill>
                  <a:schemeClr val="tx1"/>
                </a:solidFill>
              </a:rPr>
              <a:t>. </a:t>
            </a:r>
          </a:p>
          <a:p>
            <a:pPr algn="ctr"/>
            <a:endParaRPr lang="tr-TR" dirty="0" smtClean="0">
              <a:solidFill>
                <a:schemeClr val="tx1"/>
              </a:solidFill>
            </a:endParaRPr>
          </a:p>
          <a:p>
            <a:pPr algn="ctr"/>
            <a:endParaRPr lang="tr-TR" dirty="0" smtClean="0">
              <a:solidFill>
                <a:schemeClr val="tx1"/>
              </a:solidFill>
            </a:endParaRPr>
          </a:p>
          <a:p>
            <a:pPr algn="ctr"/>
            <a:endParaRPr lang="tr-TR" dirty="0" smtClean="0">
              <a:solidFill>
                <a:schemeClr val="tx1"/>
              </a:solidFill>
            </a:endParaRPr>
          </a:p>
          <a:p>
            <a:pPr algn="ctr"/>
            <a:endParaRPr lang="tr-TR" dirty="0">
              <a:solidFill>
                <a:schemeClr val="tx1"/>
              </a:solidFill>
            </a:endParaRPr>
          </a:p>
        </p:txBody>
      </p:sp>
      <p:sp>
        <p:nvSpPr>
          <p:cNvPr id="16" name="15 Dikdörtgen"/>
          <p:cNvSpPr/>
          <p:nvPr/>
        </p:nvSpPr>
        <p:spPr>
          <a:xfrm>
            <a:off x="571472" y="4286256"/>
            <a:ext cx="8072494" cy="20717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Anlaşamayan bu iki kişinin yerlerinin(statülerinin) bir anlığına değiştiğini düşünelim, roller değişecek ama anlaşmazlık yine devam edecektir.                                                         Çünkü bu tabloda bir kişi elde ettiği konumunu kaybetmemek için mücadele verirken,diğer kişi ise kendi haklarını,kurum haklarını ve bildiği doğruları savunmak için mücadele edecektir. Bir problemi çözmenin en etkili yolu empati yapmaktır.                                                                                                                      Şimdi empati zamanı ,kendinizi bu iki kişinin yerine koyarak şu soruya cevap verin.                                            </a:t>
            </a:r>
            <a:endParaRPr lang="tr-TR" dirty="0">
              <a:solidFill>
                <a:schemeClr val="tx1"/>
              </a:solidFill>
            </a:endParaRPr>
          </a:p>
        </p:txBody>
      </p:sp>
      <p:sp>
        <p:nvSpPr>
          <p:cNvPr id="17" name="16 Dikdörtgen"/>
          <p:cNvSpPr/>
          <p:nvPr/>
        </p:nvSpPr>
        <p:spPr>
          <a:xfrm>
            <a:off x="2214546" y="5572140"/>
            <a:ext cx="4562508" cy="7143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SİZCE BU İKİ KİŞİDEN HANGİSİ HAKLI?</a:t>
            </a:r>
            <a:endParaRPr lang="tr-TR" dirty="0"/>
          </a:p>
        </p:txBody>
      </p:sp>
      <p:sp>
        <p:nvSpPr>
          <p:cNvPr id="15" name="14 Dikdörtgen"/>
          <p:cNvSpPr/>
          <p:nvPr/>
        </p:nvSpPr>
        <p:spPr>
          <a:xfrm>
            <a:off x="571472" y="4286256"/>
            <a:ext cx="8072494" cy="20717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dk1"/>
                </a:solidFill>
              </a:rPr>
              <a:t>Her insanda doğal olarak bulunan hırs,kıskançlık,çekememezlik ,ikinci plana atılma kaygısı gibi duyguları yok etmemiz mümkün değildir,insan yaşadığı sürece bu duygularda var olmak zorundadır,bu duygular insanın yaradılış gerçeğidir.İnsanlardaki bu olumsuz duyguları yok edemeyiz ama bu duyguların ortaya çıkmasını ve insan faaliyetlerine yansımasını engelleyebiliriz.                                                                   (ROTASYON UYGULAMASI bize bu konuda yardımcı olacaktır.)</a:t>
            </a:r>
            <a:endParaRPr lang="tr-TR" dirty="0" smtClean="0"/>
          </a:p>
          <a:p>
            <a:pPr algn="ctr"/>
            <a:endParaRPr lang="tr-T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out)">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ppt_x"/>
                                          </p:val>
                                        </p:tav>
                                        <p:tav tm="100000">
                                          <p:val>
                                            <p:strVal val="#ppt_x"/>
                                          </p:val>
                                        </p:tav>
                                      </p:tavLst>
                                    </p:anim>
                                    <p:anim calcmode="lin" valueType="num">
                                      <p:cBhvr additive="base">
                                        <p:cTn id="2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2000" fill="hold"/>
                                        <p:tgtEl>
                                          <p:spTgt spid="10"/>
                                        </p:tgtEl>
                                        <p:attrNameLst>
                                          <p:attrName>ppt_x</p:attrName>
                                        </p:attrNameLst>
                                      </p:cBhvr>
                                      <p:tavLst>
                                        <p:tav tm="0">
                                          <p:val>
                                            <p:strVal val="#ppt_x"/>
                                          </p:val>
                                        </p:tav>
                                        <p:tav tm="100000">
                                          <p:val>
                                            <p:strVal val="#ppt_x"/>
                                          </p:val>
                                        </p:tav>
                                      </p:tavLst>
                                    </p:anim>
                                    <p:anim calcmode="lin" valueType="num">
                                      <p:cBhvr additive="base">
                                        <p:cTn id="3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0" fill="hold"/>
                                        <p:tgtEl>
                                          <p:spTgt spid="12"/>
                                        </p:tgtEl>
                                        <p:attrNameLst>
                                          <p:attrName>ppt_x</p:attrName>
                                        </p:attrNameLst>
                                      </p:cBhvr>
                                      <p:tavLst>
                                        <p:tav tm="0">
                                          <p:val>
                                            <p:strVal val="#ppt_x"/>
                                          </p:val>
                                        </p:tav>
                                        <p:tav tm="100000">
                                          <p:val>
                                            <p:strVal val="#ppt_x"/>
                                          </p:val>
                                        </p:tav>
                                      </p:tavLst>
                                    </p:anim>
                                    <p:anim calcmode="lin" valueType="num">
                                      <p:cBhvr additive="base">
                                        <p:cTn id="3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000" fill="hold"/>
                                        <p:tgtEl>
                                          <p:spTgt spid="11"/>
                                        </p:tgtEl>
                                        <p:attrNameLst>
                                          <p:attrName>ppt_x</p:attrName>
                                        </p:attrNameLst>
                                      </p:cBhvr>
                                      <p:tavLst>
                                        <p:tav tm="0">
                                          <p:val>
                                            <p:strVal val="#ppt_x"/>
                                          </p:val>
                                        </p:tav>
                                        <p:tav tm="100000">
                                          <p:val>
                                            <p:strVal val="#ppt_x"/>
                                          </p:val>
                                        </p:tav>
                                      </p:tavLst>
                                    </p:anim>
                                    <p:anim calcmode="lin" valueType="num">
                                      <p:cBhvr additive="base">
                                        <p:cTn id="42"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2000" fill="hold"/>
                                        <p:tgtEl>
                                          <p:spTgt spid="13"/>
                                        </p:tgtEl>
                                        <p:attrNameLst>
                                          <p:attrName>ppt_x</p:attrName>
                                        </p:attrNameLst>
                                      </p:cBhvr>
                                      <p:tavLst>
                                        <p:tav tm="0">
                                          <p:val>
                                            <p:strVal val="#ppt_x"/>
                                          </p:val>
                                        </p:tav>
                                        <p:tav tm="100000">
                                          <p:val>
                                            <p:strVal val="#ppt_x"/>
                                          </p:val>
                                        </p:tav>
                                      </p:tavLst>
                                    </p:anim>
                                    <p:anim calcmode="lin" valueType="num">
                                      <p:cBhvr additive="base">
                                        <p:cTn id="4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ox(out)">
                                      <p:cBhvr>
                                        <p:cTn id="53" dur="3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2000" fill="hold"/>
                                        <p:tgtEl>
                                          <p:spTgt spid="16"/>
                                        </p:tgtEl>
                                        <p:attrNameLst>
                                          <p:attrName>ppt_x</p:attrName>
                                        </p:attrNameLst>
                                      </p:cBhvr>
                                      <p:tavLst>
                                        <p:tav tm="0">
                                          <p:val>
                                            <p:strVal val="#ppt_x"/>
                                          </p:val>
                                        </p:tav>
                                        <p:tav tm="100000">
                                          <p:val>
                                            <p:strVal val="#ppt_x"/>
                                          </p:val>
                                        </p:tav>
                                      </p:tavLst>
                                    </p:anim>
                                    <p:anim calcmode="lin" valueType="num">
                                      <p:cBhvr additive="base">
                                        <p:cTn id="59"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2000" fill="hold"/>
                                        <p:tgtEl>
                                          <p:spTgt spid="17"/>
                                        </p:tgtEl>
                                        <p:attrNameLst>
                                          <p:attrName>ppt_x</p:attrName>
                                        </p:attrNameLst>
                                      </p:cBhvr>
                                      <p:tavLst>
                                        <p:tav tm="0">
                                          <p:val>
                                            <p:strVal val="#ppt_x"/>
                                          </p:val>
                                        </p:tav>
                                        <p:tav tm="100000">
                                          <p:val>
                                            <p:strVal val="#ppt_x"/>
                                          </p:val>
                                        </p:tav>
                                      </p:tavLst>
                                    </p:anim>
                                    <p:anim calcmode="lin" valueType="num">
                                      <p:cBhvr additive="base">
                                        <p:cTn id="65"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2000" fill="hold"/>
                                        <p:tgtEl>
                                          <p:spTgt spid="15"/>
                                        </p:tgtEl>
                                        <p:attrNameLst>
                                          <p:attrName>ppt_x</p:attrName>
                                        </p:attrNameLst>
                                      </p:cBhvr>
                                      <p:tavLst>
                                        <p:tav tm="0">
                                          <p:val>
                                            <p:strVal val="#ppt_x"/>
                                          </p:val>
                                        </p:tav>
                                        <p:tav tm="100000">
                                          <p:val>
                                            <p:strVal val="#ppt_x"/>
                                          </p:val>
                                        </p:tav>
                                      </p:tavLst>
                                    </p:anim>
                                    <p:anim calcmode="lin" valueType="num">
                                      <p:cBhvr additive="base">
                                        <p:cTn id="71"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1" grpId="0" animBg="1"/>
      <p:bldP spid="13" grpId="0" animBg="1"/>
      <p:bldP spid="14" grpId="0" animBg="1"/>
      <p:bldP spid="16" grpId="0" animBg="1"/>
      <p:bldP spid="17"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5" name="4 Dikdörtgen"/>
          <p:cNvSpPr/>
          <p:nvPr/>
        </p:nvSpPr>
        <p:spPr>
          <a:xfrm>
            <a:off x="2000232" y="285728"/>
            <a:ext cx="5072098"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2.SALDIRGAN EYLEMLER</a:t>
            </a:r>
          </a:p>
          <a:p>
            <a:pPr lvl="0"/>
            <a:r>
              <a:rPr lang="tr-TR" dirty="0" smtClean="0">
                <a:solidFill>
                  <a:schemeClr val="tx1"/>
                </a:solidFill>
              </a:rPr>
              <a:t> </a:t>
            </a:r>
          </a:p>
          <a:p>
            <a:pPr algn="ctr"/>
            <a:endParaRPr lang="tr-TR" dirty="0"/>
          </a:p>
        </p:txBody>
      </p:sp>
      <p:pic>
        <p:nvPicPr>
          <p:cNvPr id="6" name="5 Resim" descr="MOBBİNG ile ilgili görsel sonucu"/>
          <p:cNvPicPr/>
          <p:nvPr/>
        </p:nvPicPr>
        <p:blipFill>
          <a:blip r:embed="rId2" cstate="print"/>
          <a:srcRect/>
          <a:stretch>
            <a:fillRect/>
          </a:stretch>
        </p:blipFill>
        <p:spPr bwMode="auto">
          <a:xfrm>
            <a:off x="3071802" y="1214422"/>
            <a:ext cx="2673099" cy="2000264"/>
          </a:xfrm>
          <a:prstGeom prst="rect">
            <a:avLst/>
          </a:prstGeom>
          <a:noFill/>
          <a:ln w="9525">
            <a:noFill/>
            <a:miter lim="800000"/>
            <a:headEnd/>
            <a:tailEnd/>
          </a:ln>
        </p:spPr>
      </p:pic>
      <p:sp>
        <p:nvSpPr>
          <p:cNvPr id="8" name="7 Dikdörtgen"/>
          <p:cNvSpPr/>
          <p:nvPr/>
        </p:nvSpPr>
        <p:spPr>
          <a:xfrm>
            <a:off x="500034" y="4286256"/>
            <a:ext cx="8143932" cy="18573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Yeni göreve başlayan  personel artık hedeftedir,çünkü rakip olarak görülmektedir.Bir an önce çalışma ortamından uzaklaştırılması için saldırgan eylemler birim sorumlusu ve çalışma arkadaşları  tarafından başlatılır.Yalan,iftira,baskı,kışkırtma ve hilelerden faydalanılarak  kurumda çalışan diğer personelin bu yeni personele karşı tavır koyarak saldırgan eylemlere katılması sağlanır.</a:t>
            </a:r>
            <a:endParaRPr lang="tr-TR" dirty="0">
              <a:solidFill>
                <a:schemeClr val="tx1"/>
              </a:solidFill>
            </a:endParaRPr>
          </a:p>
        </p:txBody>
      </p:sp>
      <p:sp>
        <p:nvSpPr>
          <p:cNvPr id="10" name="9 İçerik Yer Tutucusu"/>
          <p:cNvSpPr>
            <a:spLocks noGrp="1"/>
          </p:cNvSpPr>
          <p:nvPr>
            <p:ph idx="1"/>
          </p:nvPr>
        </p:nvSpPr>
        <p:spPr>
          <a:xfrm>
            <a:off x="457200" y="1600201"/>
            <a:ext cx="8229600" cy="257164"/>
          </a:xfrm>
        </p:spPr>
        <p:txBody>
          <a:bodyPr>
            <a:normAutofit fontScale="40000" lnSpcReduction="20000"/>
          </a:bodyPr>
          <a:lstStyle/>
          <a:p>
            <a:endParaRPr lang="tr-TR" dirty="0"/>
          </a:p>
        </p:txBody>
      </p:sp>
      <p:pic>
        <p:nvPicPr>
          <p:cNvPr id="12" name="11 Resim" descr="MOBBİNG ile ilgili görsel sonucu"/>
          <p:cNvPicPr/>
          <p:nvPr/>
        </p:nvPicPr>
        <p:blipFill>
          <a:blip r:embed="rId3" cstate="print"/>
          <a:srcRect/>
          <a:stretch>
            <a:fillRect/>
          </a:stretch>
        </p:blipFill>
        <p:spPr bwMode="auto">
          <a:xfrm>
            <a:off x="6072198" y="1214422"/>
            <a:ext cx="2533650" cy="2000264"/>
          </a:xfrm>
          <a:prstGeom prst="rect">
            <a:avLst/>
          </a:prstGeom>
          <a:noFill/>
          <a:ln w="9525">
            <a:noFill/>
            <a:miter lim="800000"/>
            <a:headEnd/>
            <a:tailEnd/>
          </a:ln>
        </p:spPr>
      </p:pic>
      <p:pic>
        <p:nvPicPr>
          <p:cNvPr id="16" name="15 Resim" descr="GÖREV ile ilgili görsel sonucu"/>
          <p:cNvPicPr/>
          <p:nvPr/>
        </p:nvPicPr>
        <p:blipFill>
          <a:blip r:embed="rId4" cstate="print"/>
          <a:srcRect/>
          <a:stretch>
            <a:fillRect/>
          </a:stretch>
        </p:blipFill>
        <p:spPr bwMode="auto">
          <a:xfrm>
            <a:off x="285720" y="1214422"/>
            <a:ext cx="2609851" cy="2000264"/>
          </a:xfrm>
          <a:prstGeom prst="rect">
            <a:avLst/>
          </a:prstGeom>
          <a:noFill/>
          <a:ln w="9525">
            <a:noFill/>
            <a:miter lim="800000"/>
            <a:headEnd/>
            <a:tailEnd/>
          </a:ln>
        </p:spPr>
      </p:pic>
      <p:sp>
        <p:nvSpPr>
          <p:cNvPr id="14" name="13 Dikdörtgen"/>
          <p:cNvSpPr/>
          <p:nvPr/>
        </p:nvSpPr>
        <p:spPr>
          <a:xfrm>
            <a:off x="2071670" y="3357562"/>
            <a:ext cx="5072098"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SALDIRGAN EYLEMLERİN AMACI NEDİR?</a:t>
            </a:r>
          </a:p>
          <a:p>
            <a:pPr lvl="0"/>
            <a:r>
              <a:rPr lang="tr-TR" dirty="0" smtClean="0">
                <a:solidFill>
                  <a:schemeClr val="tx1"/>
                </a:solidFill>
              </a:rPr>
              <a:t> </a:t>
            </a:r>
          </a:p>
          <a:p>
            <a:pPr algn="ctr"/>
            <a:endParaRPr lang="tr-TR" dirty="0"/>
          </a:p>
        </p:txBody>
      </p:sp>
      <p:sp>
        <p:nvSpPr>
          <p:cNvPr id="17" name="16 Dikdörtgen"/>
          <p:cNvSpPr/>
          <p:nvPr/>
        </p:nvSpPr>
        <p:spPr>
          <a:xfrm>
            <a:off x="500034" y="4286256"/>
            <a:ext cx="8143932" cy="19288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chemeClr val="tx1"/>
              </a:solidFill>
            </a:endParaRPr>
          </a:p>
          <a:p>
            <a:pPr algn="ctr"/>
            <a:endParaRPr lang="tr-TR" dirty="0" smtClean="0">
              <a:solidFill>
                <a:schemeClr val="tx1"/>
              </a:solidFill>
            </a:endParaRPr>
          </a:p>
          <a:p>
            <a:pPr algn="ctr"/>
            <a:endParaRPr lang="tr-TR" dirty="0" smtClean="0">
              <a:solidFill>
                <a:schemeClr val="tx1"/>
              </a:solidFill>
            </a:endParaRPr>
          </a:p>
          <a:p>
            <a:pPr algn="ctr"/>
            <a:endParaRPr lang="tr-TR" dirty="0" smtClean="0">
              <a:solidFill>
                <a:schemeClr val="tx1"/>
              </a:solidFill>
            </a:endParaRPr>
          </a:p>
          <a:p>
            <a:pPr algn="ctr"/>
            <a:r>
              <a:rPr lang="tr-TR" dirty="0" smtClean="0">
                <a:solidFill>
                  <a:schemeClr val="tx1"/>
                </a:solidFill>
              </a:rPr>
              <a:t>‘‘MOBBİNG; İşyerinde, bir veya birkaç kişi tarafından diğer bir kişiye yönelik olarak, sistemli bir şekilde düşmanca ve ahlakdışı bir iletişim kullanılarak uygulanan bir nevi psikolojik terördür. ’’</a:t>
            </a:r>
          </a:p>
          <a:p>
            <a:pPr algn="ctr"/>
            <a:r>
              <a:rPr lang="tr-TR" dirty="0" smtClean="0"/>
              <a:t> </a:t>
            </a:r>
          </a:p>
          <a:p>
            <a:pPr algn="ctr"/>
            <a:r>
              <a:rPr lang="tr-TR" dirty="0" smtClean="0">
                <a:solidFill>
                  <a:schemeClr val="tx1"/>
                </a:solidFill>
              </a:rPr>
              <a:t>KAYNAK:LEYMANN, H., 1990, Mobbing </a:t>
            </a:r>
            <a:r>
              <a:rPr lang="tr-TR" dirty="0" err="1" smtClean="0">
                <a:solidFill>
                  <a:schemeClr val="tx1"/>
                </a:solidFill>
              </a:rPr>
              <a:t>and</a:t>
            </a:r>
            <a:r>
              <a:rPr lang="tr-TR" dirty="0" smtClean="0">
                <a:solidFill>
                  <a:schemeClr val="tx1"/>
                </a:solidFill>
              </a:rPr>
              <a:t> </a:t>
            </a:r>
            <a:r>
              <a:rPr lang="tr-TR" dirty="0" err="1" smtClean="0">
                <a:solidFill>
                  <a:schemeClr val="tx1"/>
                </a:solidFill>
              </a:rPr>
              <a:t>Psychological</a:t>
            </a:r>
            <a:r>
              <a:rPr lang="tr-TR" dirty="0" smtClean="0">
                <a:solidFill>
                  <a:schemeClr val="tx1"/>
                </a:solidFill>
              </a:rPr>
              <a:t> </a:t>
            </a:r>
            <a:r>
              <a:rPr lang="tr-TR" dirty="0" err="1" smtClean="0">
                <a:solidFill>
                  <a:schemeClr val="tx1"/>
                </a:solidFill>
              </a:rPr>
              <a:t>Terror</a:t>
            </a:r>
            <a:r>
              <a:rPr lang="tr-TR" dirty="0" smtClean="0">
                <a:solidFill>
                  <a:schemeClr val="tx1"/>
                </a:solidFill>
              </a:rPr>
              <a:t> at </a:t>
            </a:r>
            <a:r>
              <a:rPr lang="tr-TR" dirty="0" err="1" smtClean="0">
                <a:solidFill>
                  <a:schemeClr val="tx1"/>
                </a:solidFill>
              </a:rPr>
              <a:t>Workplaces</a:t>
            </a:r>
            <a:r>
              <a:rPr lang="tr-TR" dirty="0" smtClean="0">
                <a:solidFill>
                  <a:schemeClr val="tx1"/>
                </a:solidFill>
              </a:rPr>
              <a:t>. </a:t>
            </a:r>
            <a:r>
              <a:rPr lang="tr-TR" dirty="0" err="1" smtClean="0">
                <a:solidFill>
                  <a:schemeClr val="tx1"/>
                </a:solidFill>
              </a:rPr>
              <a:t>Violence</a:t>
            </a:r>
            <a:r>
              <a:rPr lang="tr-TR" dirty="0" smtClean="0">
                <a:solidFill>
                  <a:schemeClr val="tx1"/>
                </a:solidFill>
              </a:rPr>
              <a:t> </a:t>
            </a:r>
            <a:r>
              <a:rPr lang="tr-TR" dirty="0" err="1" smtClean="0">
                <a:solidFill>
                  <a:schemeClr val="tx1"/>
                </a:solidFill>
              </a:rPr>
              <a:t>and</a:t>
            </a:r>
            <a:r>
              <a:rPr lang="tr-TR" dirty="0" smtClean="0">
                <a:solidFill>
                  <a:schemeClr val="tx1"/>
                </a:solidFill>
              </a:rPr>
              <a:t> </a:t>
            </a:r>
            <a:r>
              <a:rPr lang="tr-TR" dirty="0" err="1" smtClean="0">
                <a:solidFill>
                  <a:schemeClr val="tx1"/>
                </a:solidFill>
              </a:rPr>
              <a:t>Victims</a:t>
            </a:r>
            <a:r>
              <a:rPr lang="tr-TR" dirty="0" smtClean="0">
                <a:solidFill>
                  <a:schemeClr val="tx1"/>
                </a:solidFill>
              </a:rPr>
              <a:t>, 120</a:t>
            </a:r>
          </a:p>
          <a:p>
            <a:pPr algn="ctr"/>
            <a:endParaRPr lang="tr-TR" dirty="0" smtClean="0">
              <a:solidFill>
                <a:schemeClr val="tx1"/>
              </a:solidFill>
            </a:endParaRPr>
          </a:p>
          <a:p>
            <a:pPr algn="ctr"/>
            <a:endParaRPr lang="tr-TR" dirty="0" smtClean="0">
              <a:solidFill>
                <a:schemeClr val="tx1"/>
              </a:solidFill>
            </a:endParaRPr>
          </a:p>
          <a:p>
            <a:pPr algn="ctr"/>
            <a:endParaRPr lang="tr-TR" dirty="0" smtClean="0">
              <a:solidFill>
                <a:schemeClr val="tx1"/>
              </a:solidFill>
            </a:endParaRPr>
          </a:p>
          <a:p>
            <a:pPr algn="ctr"/>
            <a:endParaRPr lang="tr-TR" dirty="0">
              <a:solidFill>
                <a:schemeClr val="tx1"/>
              </a:solidFill>
            </a:endParaRPr>
          </a:p>
        </p:txBody>
      </p:sp>
      <p:sp>
        <p:nvSpPr>
          <p:cNvPr id="13" name="12 Dikdörtgen"/>
          <p:cNvSpPr/>
          <p:nvPr/>
        </p:nvSpPr>
        <p:spPr>
          <a:xfrm>
            <a:off x="500034" y="4286256"/>
            <a:ext cx="8143932" cy="19288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Amaç;Yeni  personeli hata yapmaya sevk etmek , onu diğer personelle kavgalı hale getirerek  çalışamaz hale getirmek ve sorunun yeni personelden kaynaklandığını ispatlayarak! Onu çalışma ortamından uzaklaştırmak.</a:t>
            </a:r>
            <a:endParaRPr lang="tr-TR" dirty="0">
              <a:solidFill>
                <a:schemeClr val="tx1"/>
              </a:solidFill>
            </a:endParaRPr>
          </a:p>
        </p:txBody>
      </p:sp>
      <p:sp>
        <p:nvSpPr>
          <p:cNvPr id="15" name="14 Dikdörtgen"/>
          <p:cNvSpPr/>
          <p:nvPr/>
        </p:nvSpPr>
        <p:spPr>
          <a:xfrm>
            <a:off x="500034" y="4214818"/>
            <a:ext cx="8143932" cy="20870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‘‘MOBBİNG;Çalışanlara manevi baskı uygulayarak veya onları  hataya sevk ederek kendi konumunu güçlendirmeye çalışmak ve rakiplerinden kurtulmak.’’</a:t>
            </a:r>
          </a:p>
          <a:p>
            <a:endParaRPr lang="tr-TR" dirty="0" smtClean="0">
              <a:solidFill>
                <a:schemeClr val="tx1"/>
              </a:solidFill>
            </a:endParaRPr>
          </a:p>
          <a:p>
            <a:r>
              <a:rPr lang="tr-TR" dirty="0" smtClean="0">
                <a:solidFill>
                  <a:schemeClr val="tx1"/>
                </a:solidFill>
              </a:rPr>
              <a:t>KAYNAK: BAYKAL, A. N., 2005, Yutucu Rekabet, Sistem Yayıncılık, İstanbul</a:t>
            </a:r>
            <a:endParaRPr lang="tr-T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out)">
                                      <p:cBhvr>
                                        <p:cTn id="18" dur="3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out)">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out)">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out)">
                                      <p:cBhvr>
                                        <p:cTn id="33" dur="3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2000" fill="hold"/>
                                        <p:tgtEl>
                                          <p:spTgt spid="14"/>
                                        </p:tgtEl>
                                        <p:attrNameLst>
                                          <p:attrName>ppt_x</p:attrName>
                                        </p:attrNameLst>
                                      </p:cBhvr>
                                      <p:tavLst>
                                        <p:tav tm="0">
                                          <p:val>
                                            <p:strVal val="#ppt_x"/>
                                          </p:val>
                                        </p:tav>
                                        <p:tav tm="100000">
                                          <p:val>
                                            <p:strVal val="#ppt_x"/>
                                          </p:val>
                                        </p:tav>
                                      </p:tavLst>
                                    </p:anim>
                                    <p:anim calcmode="lin" valueType="num">
                                      <p:cBhvr additive="base">
                                        <p:cTn id="39"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2000" fill="hold"/>
                                        <p:tgtEl>
                                          <p:spTgt spid="13"/>
                                        </p:tgtEl>
                                        <p:attrNameLst>
                                          <p:attrName>ppt_x</p:attrName>
                                        </p:attrNameLst>
                                      </p:cBhvr>
                                      <p:tavLst>
                                        <p:tav tm="0">
                                          <p:val>
                                            <p:strVal val="#ppt_x"/>
                                          </p:val>
                                        </p:tav>
                                        <p:tav tm="100000">
                                          <p:val>
                                            <p:strVal val="#ppt_x"/>
                                          </p:val>
                                        </p:tav>
                                      </p:tavLst>
                                    </p:anim>
                                    <p:anim calcmode="lin" valueType="num">
                                      <p:cBhvr additive="base">
                                        <p:cTn id="45"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ox(out)">
                                      <p:cBhvr>
                                        <p:cTn id="50"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P spid="17"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5" name="4 Dikdörtgen"/>
          <p:cNvSpPr/>
          <p:nvPr/>
        </p:nvSpPr>
        <p:spPr>
          <a:xfrm>
            <a:off x="1928794" y="214290"/>
            <a:ext cx="5072098"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3.YÖNETİMİN KATILIMI</a:t>
            </a:r>
          </a:p>
          <a:p>
            <a:endParaRPr lang="tr-TR" dirty="0" smtClean="0">
              <a:solidFill>
                <a:schemeClr val="tx1"/>
              </a:solidFill>
            </a:endParaRPr>
          </a:p>
          <a:p>
            <a:pPr algn="ctr"/>
            <a:endParaRPr lang="tr-TR" dirty="0"/>
          </a:p>
        </p:txBody>
      </p:sp>
      <p:pic>
        <p:nvPicPr>
          <p:cNvPr id="8" name="7 Resim" descr="MOBBİNG ile ilgili görsel sonucu"/>
          <p:cNvPicPr/>
          <p:nvPr/>
        </p:nvPicPr>
        <p:blipFill>
          <a:blip r:embed="rId2" cstate="print"/>
          <a:srcRect/>
          <a:stretch>
            <a:fillRect/>
          </a:stretch>
        </p:blipFill>
        <p:spPr bwMode="auto">
          <a:xfrm>
            <a:off x="3143240" y="1000108"/>
            <a:ext cx="2857520" cy="2143140"/>
          </a:xfrm>
          <a:prstGeom prst="rect">
            <a:avLst/>
          </a:prstGeom>
          <a:noFill/>
          <a:ln w="9525">
            <a:noFill/>
            <a:miter lim="800000"/>
            <a:headEnd/>
            <a:tailEnd/>
          </a:ln>
        </p:spPr>
      </p:pic>
      <p:sp>
        <p:nvSpPr>
          <p:cNvPr id="10" name="9 İçerik Yer Tutucusu"/>
          <p:cNvSpPr>
            <a:spLocks noGrp="1"/>
          </p:cNvSpPr>
          <p:nvPr>
            <p:ph idx="1"/>
          </p:nvPr>
        </p:nvSpPr>
        <p:spPr>
          <a:xfrm>
            <a:off x="457200" y="3214686"/>
            <a:ext cx="8229600" cy="2911477"/>
          </a:xfrm>
        </p:spPr>
        <p:txBody>
          <a:bodyPr/>
          <a:lstStyle/>
          <a:p>
            <a:endParaRPr lang="tr-TR" dirty="0"/>
          </a:p>
        </p:txBody>
      </p:sp>
      <p:sp>
        <p:nvSpPr>
          <p:cNvPr id="11" name="10 Dikdörtgen"/>
          <p:cNvSpPr/>
          <p:nvPr/>
        </p:nvSpPr>
        <p:spPr>
          <a:xfrm>
            <a:off x="500034" y="4214818"/>
            <a:ext cx="8143932" cy="19442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Tüm idareciler çalıştıkları kurumda işlerin düzenli ve problemsiz olarak yürütülmesini isterler.</a:t>
            </a:r>
            <a:r>
              <a:rPr lang="tr-TR" dirty="0" err="1" smtClean="0">
                <a:solidFill>
                  <a:schemeClr val="tx1"/>
                </a:solidFill>
              </a:rPr>
              <a:t>Mobbing</a:t>
            </a:r>
            <a:r>
              <a:rPr lang="tr-TR" dirty="0" smtClean="0">
                <a:solidFill>
                  <a:schemeClr val="tx1"/>
                </a:solidFill>
              </a:rPr>
              <a:t> uygulayıcıları çalıştıkları birimde problemlerin çıkmasına zemin hazırlayarak yeni personeli sürekli idareye şikayet ederler.Yeni personel her ne kadar kendi haklılığını idareye </a:t>
            </a:r>
            <a:r>
              <a:rPr lang="tr-TR" dirty="0" err="1" smtClean="0">
                <a:solidFill>
                  <a:schemeClr val="tx1"/>
                </a:solidFill>
              </a:rPr>
              <a:t>anlatsada</a:t>
            </a:r>
            <a:r>
              <a:rPr lang="tr-TR" dirty="0" smtClean="0">
                <a:solidFill>
                  <a:schemeClr val="tx1"/>
                </a:solidFill>
              </a:rPr>
              <a:t>,idarede </a:t>
            </a:r>
            <a:r>
              <a:rPr lang="tr-TR" dirty="0" err="1" smtClean="0">
                <a:solidFill>
                  <a:schemeClr val="tx1"/>
                </a:solidFill>
              </a:rPr>
              <a:t>mobbing</a:t>
            </a:r>
            <a:r>
              <a:rPr lang="tr-TR" dirty="0" smtClean="0">
                <a:solidFill>
                  <a:schemeClr val="tx1"/>
                </a:solidFill>
              </a:rPr>
              <a:t> sürecine katılmak zorundadır. </a:t>
            </a:r>
            <a:endParaRPr lang="tr-TR" dirty="0">
              <a:solidFill>
                <a:schemeClr val="tx1"/>
              </a:solidFill>
            </a:endParaRPr>
          </a:p>
        </p:txBody>
      </p:sp>
      <p:sp>
        <p:nvSpPr>
          <p:cNvPr id="13" name="12 Dikdörtgen"/>
          <p:cNvSpPr/>
          <p:nvPr/>
        </p:nvSpPr>
        <p:spPr>
          <a:xfrm>
            <a:off x="500034" y="4214818"/>
            <a:ext cx="8143932" cy="20717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Çünkü; O birimde tüm işler bir kişinin kontrolünde yürütülmektedir,o kişi birimden ayrılmış olsa  o birimin işlerini organize edecek ikinci bir kişi yoktur.</a:t>
            </a:r>
            <a:r>
              <a:rPr lang="tr-TR" dirty="0" err="1" smtClean="0">
                <a:solidFill>
                  <a:schemeClr val="tx1"/>
                </a:solidFill>
              </a:rPr>
              <a:t>Mobbing</a:t>
            </a:r>
            <a:r>
              <a:rPr lang="tr-TR" dirty="0" smtClean="0">
                <a:solidFill>
                  <a:schemeClr val="tx1"/>
                </a:solidFill>
              </a:rPr>
              <a:t> uygulayıcıları güçlerini  alternatiflerinin olmamasından alırlar.Bu nedenle kesinlikle rakiplerinin(alternatiflerinin) olmasını istemezler.Yeni gelen personele yapılacak işlerin sadece bir kısmını gösterirler.O birimde tüm kontrolün kendi ellerinde olmasını isterler.(ROTASYON UYGULAMASI  bir birimde her personeli her işi yapabilir hale getirerek alternatifsizlik durumunu ortadan kaldıracaktır.)</a:t>
            </a:r>
            <a:endParaRPr lang="tr-TR" dirty="0">
              <a:solidFill>
                <a:schemeClr val="tx1"/>
              </a:solidFill>
            </a:endParaRPr>
          </a:p>
        </p:txBody>
      </p:sp>
      <p:sp>
        <p:nvSpPr>
          <p:cNvPr id="14" name="13 Dikdörtgen"/>
          <p:cNvSpPr/>
          <p:nvPr/>
        </p:nvSpPr>
        <p:spPr>
          <a:xfrm>
            <a:off x="500034" y="4214818"/>
            <a:ext cx="8143932" cy="221457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Bir kurumda,kurumu oluşturan birimler arasında sıkı bir bağlantı  vardır,her hangi birimde işler aksarsa tüm birimler bundan olumsuz etkilenir.Hiç bir idareci işlerin aksamasını göze alamaz.Ayrıca idare </a:t>
            </a:r>
            <a:r>
              <a:rPr lang="tr-TR" dirty="0" err="1" smtClean="0">
                <a:solidFill>
                  <a:schemeClr val="tx1"/>
                </a:solidFill>
              </a:rPr>
              <a:t>mobbıng</a:t>
            </a:r>
            <a:r>
              <a:rPr lang="tr-TR" dirty="0" smtClean="0">
                <a:solidFill>
                  <a:schemeClr val="tx1"/>
                </a:solidFill>
              </a:rPr>
              <a:t> uygulayıcılarını  başka birimlerde görevlendirerek,</a:t>
            </a:r>
            <a:r>
              <a:rPr lang="tr-TR" dirty="0" err="1" smtClean="0">
                <a:solidFill>
                  <a:schemeClr val="tx1"/>
                </a:solidFill>
              </a:rPr>
              <a:t>mobbıng</a:t>
            </a:r>
            <a:r>
              <a:rPr lang="tr-TR" dirty="0" smtClean="0">
                <a:solidFill>
                  <a:schemeClr val="tx1"/>
                </a:solidFill>
              </a:rPr>
              <a:t> </a:t>
            </a:r>
            <a:r>
              <a:rPr lang="tr-TR" dirty="0" err="1" smtClean="0">
                <a:solidFill>
                  <a:schemeClr val="tx1"/>
                </a:solidFill>
              </a:rPr>
              <a:t>maduru</a:t>
            </a:r>
            <a:r>
              <a:rPr lang="tr-TR" dirty="0" smtClean="0">
                <a:solidFill>
                  <a:schemeClr val="tx1"/>
                </a:solidFill>
              </a:rPr>
              <a:t>  personeli  işleri organize etmek için görevlendirmiş olsa,</a:t>
            </a:r>
            <a:r>
              <a:rPr lang="tr-TR" dirty="0" err="1" smtClean="0">
                <a:solidFill>
                  <a:schemeClr val="tx1"/>
                </a:solidFill>
              </a:rPr>
              <a:t>mobbıng</a:t>
            </a:r>
            <a:r>
              <a:rPr lang="tr-TR" dirty="0" smtClean="0">
                <a:solidFill>
                  <a:schemeClr val="tx1"/>
                </a:solidFill>
              </a:rPr>
              <a:t> </a:t>
            </a:r>
            <a:r>
              <a:rPr lang="tr-TR" dirty="0" err="1" smtClean="0">
                <a:solidFill>
                  <a:schemeClr val="tx1"/>
                </a:solidFill>
              </a:rPr>
              <a:t>maduru</a:t>
            </a:r>
            <a:r>
              <a:rPr lang="tr-TR" dirty="0" smtClean="0">
                <a:solidFill>
                  <a:schemeClr val="tx1"/>
                </a:solidFill>
              </a:rPr>
              <a:t> personel  bir süre sonra yeni gelen personele </a:t>
            </a:r>
            <a:r>
              <a:rPr lang="tr-TR" dirty="0" err="1" smtClean="0">
                <a:solidFill>
                  <a:schemeClr val="tx1"/>
                </a:solidFill>
              </a:rPr>
              <a:t>mobbıng</a:t>
            </a:r>
            <a:r>
              <a:rPr lang="tr-TR" dirty="0" smtClean="0">
                <a:solidFill>
                  <a:schemeClr val="tx1"/>
                </a:solidFill>
              </a:rPr>
              <a:t> uygulayacaktır.(Çünkü kıskançlık,hırs,çekememezlik,ikinci plana atılma kaygısı tüm insanlar için geçerli duygulardır.)</a:t>
            </a:r>
            <a:endParaRPr lang="tr-TR" dirty="0">
              <a:solidFill>
                <a:schemeClr val="tx1"/>
              </a:solidFill>
            </a:endParaRPr>
          </a:p>
        </p:txBody>
      </p:sp>
      <p:sp>
        <p:nvSpPr>
          <p:cNvPr id="15" name="14 Dikdörtgen"/>
          <p:cNvSpPr/>
          <p:nvPr/>
        </p:nvSpPr>
        <p:spPr>
          <a:xfrm>
            <a:off x="500034" y="4214818"/>
            <a:ext cx="8143932" cy="221457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Yönetimin </a:t>
            </a:r>
            <a:r>
              <a:rPr lang="tr-TR" dirty="0" err="1" smtClean="0">
                <a:solidFill>
                  <a:schemeClr val="tx1"/>
                </a:solidFill>
              </a:rPr>
              <a:t>mobbinge</a:t>
            </a:r>
            <a:r>
              <a:rPr lang="tr-TR" dirty="0" smtClean="0">
                <a:solidFill>
                  <a:schemeClr val="tx1"/>
                </a:solidFill>
              </a:rPr>
              <a:t> katılımı ile süreç hızlanır,yeni gelen personel en küçük hatasında idareye çağrılır,hakkında tutanak tutulur,iş yükü artırılır,önüne engellerler çıkarılır,çalışmaları ve projeleri engellenir, verilen görev  sebep belirtilmeden geri alınır,uyarı ve kınama cezaları verilir,mesleği ile ilgisi olmayan  küçük düşürücü işler verilir yada hiçbir iş verilmeyerek personelin  boş oturması sağlanır.(Bir personele verilebilecek en ağır cezada budur,bu cezada mağdura şu anlatılmak istenir ‘‘Sen o kadar değersizsin ki sana hiçbir görevi layık görmüyoruz.’’)</a:t>
            </a:r>
            <a:endParaRPr lang="tr-TR" dirty="0">
              <a:solidFill>
                <a:schemeClr val="tx1"/>
              </a:solidFill>
            </a:endParaRPr>
          </a:p>
        </p:txBody>
      </p:sp>
      <p:sp>
        <p:nvSpPr>
          <p:cNvPr id="19" name="18 Dikdörtgen"/>
          <p:cNvSpPr/>
          <p:nvPr/>
        </p:nvSpPr>
        <p:spPr>
          <a:xfrm>
            <a:off x="500034" y="1142984"/>
            <a:ext cx="2214578" cy="17954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Yönetim(idare) </a:t>
            </a:r>
            <a:r>
              <a:rPr lang="tr-TR" dirty="0" err="1" smtClean="0">
                <a:solidFill>
                  <a:schemeClr val="tx1"/>
                </a:solidFill>
              </a:rPr>
              <a:t>mobbing</a:t>
            </a:r>
            <a:r>
              <a:rPr lang="tr-TR" dirty="0" smtClean="0">
                <a:solidFill>
                  <a:schemeClr val="tx1"/>
                </a:solidFill>
              </a:rPr>
              <a:t> sürecinde kilit rolünü üstlenir. </a:t>
            </a:r>
          </a:p>
          <a:p>
            <a:pPr algn="ctr"/>
            <a:endParaRPr lang="tr-TR" dirty="0"/>
          </a:p>
        </p:txBody>
      </p:sp>
      <p:sp>
        <p:nvSpPr>
          <p:cNvPr id="20" name="19 Dikdörtgen"/>
          <p:cNvSpPr/>
          <p:nvPr/>
        </p:nvSpPr>
        <p:spPr>
          <a:xfrm>
            <a:off x="214282" y="1000108"/>
            <a:ext cx="2857520" cy="21431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Eğer bu kilit açılırsa(yönetimin </a:t>
            </a:r>
            <a:r>
              <a:rPr lang="tr-TR" dirty="0" err="1" smtClean="0">
                <a:solidFill>
                  <a:schemeClr val="tx1"/>
                </a:solidFill>
              </a:rPr>
              <a:t>mobbing’e</a:t>
            </a:r>
            <a:r>
              <a:rPr lang="tr-TR" dirty="0" smtClean="0">
                <a:solidFill>
                  <a:schemeClr val="tx1"/>
                </a:solidFill>
              </a:rPr>
              <a:t>  katılması sağlanırsa) </a:t>
            </a:r>
            <a:r>
              <a:rPr lang="tr-TR" dirty="0" err="1" smtClean="0">
                <a:solidFill>
                  <a:schemeClr val="tx1"/>
                </a:solidFill>
              </a:rPr>
              <a:t>mobbing</a:t>
            </a:r>
            <a:r>
              <a:rPr lang="tr-TR" dirty="0" smtClean="0">
                <a:solidFill>
                  <a:schemeClr val="tx1"/>
                </a:solidFill>
              </a:rPr>
              <a:t> süreci hızlanır,yaptırımlar başlar,</a:t>
            </a:r>
            <a:r>
              <a:rPr lang="tr-TR" dirty="0" err="1" smtClean="0">
                <a:solidFill>
                  <a:schemeClr val="tx1"/>
                </a:solidFill>
              </a:rPr>
              <a:t>mobbing</a:t>
            </a:r>
            <a:r>
              <a:rPr lang="tr-TR" dirty="0" smtClean="0">
                <a:solidFill>
                  <a:schemeClr val="tx1"/>
                </a:solidFill>
              </a:rPr>
              <a:t> mağdurunun eli kolu bağlanmış olur.</a:t>
            </a:r>
            <a:endParaRPr lang="tr-TR" dirty="0">
              <a:solidFill>
                <a:schemeClr val="tx1"/>
              </a:solidFill>
            </a:endParaRPr>
          </a:p>
        </p:txBody>
      </p:sp>
      <p:pic>
        <p:nvPicPr>
          <p:cNvPr id="22" name="21 Resim" descr="KİLİT ile ilgili görsel sonucu"/>
          <p:cNvPicPr/>
          <p:nvPr/>
        </p:nvPicPr>
        <p:blipFill>
          <a:blip r:embed="rId3" cstate="print"/>
          <a:srcRect/>
          <a:stretch>
            <a:fillRect/>
          </a:stretch>
        </p:blipFill>
        <p:spPr bwMode="auto">
          <a:xfrm>
            <a:off x="6072198" y="1000108"/>
            <a:ext cx="2500330" cy="2143140"/>
          </a:xfrm>
          <a:prstGeom prst="rect">
            <a:avLst/>
          </a:prstGeom>
          <a:noFill/>
          <a:ln w="9525">
            <a:noFill/>
            <a:miter lim="800000"/>
            <a:headEnd/>
            <a:tailEnd/>
          </a:ln>
        </p:spPr>
      </p:pic>
      <p:pic>
        <p:nvPicPr>
          <p:cNvPr id="23" name="22 Resim" descr="KİLİT ile ilgili görsel sonucu"/>
          <p:cNvPicPr/>
          <p:nvPr/>
        </p:nvPicPr>
        <p:blipFill>
          <a:blip r:embed="rId4" cstate="print"/>
          <a:srcRect/>
          <a:stretch>
            <a:fillRect/>
          </a:stretch>
        </p:blipFill>
        <p:spPr bwMode="auto">
          <a:xfrm>
            <a:off x="214282" y="1000108"/>
            <a:ext cx="2857552" cy="2143140"/>
          </a:xfrm>
          <a:prstGeom prst="rect">
            <a:avLst/>
          </a:prstGeom>
          <a:noFill/>
          <a:ln w="9525">
            <a:noFill/>
            <a:miter lim="800000"/>
            <a:headEnd/>
            <a:tailEnd/>
          </a:ln>
        </p:spPr>
      </p:pic>
      <p:sp>
        <p:nvSpPr>
          <p:cNvPr id="12" name="11 Dikdörtgen"/>
          <p:cNvSpPr/>
          <p:nvPr/>
        </p:nvSpPr>
        <p:spPr>
          <a:xfrm>
            <a:off x="1000100" y="3357562"/>
            <a:ext cx="7215238"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YÖNETİM MOBBING SÜRECİNE NEDEN KATILMAK ZORUNDADIR ?</a:t>
            </a:r>
          </a:p>
          <a:p>
            <a:r>
              <a:rPr lang="tr-TR" dirty="0" smtClean="0">
                <a:solidFill>
                  <a:schemeClr val="tx1"/>
                </a:solidFill>
              </a:rPr>
              <a:t> </a:t>
            </a:r>
          </a:p>
          <a:p>
            <a:pPr algn="ctr"/>
            <a:endParaRPr lang="tr-TR" dirty="0"/>
          </a:p>
        </p:txBody>
      </p:sp>
      <p:sp>
        <p:nvSpPr>
          <p:cNvPr id="24" name="23 Dikdörtgen"/>
          <p:cNvSpPr/>
          <p:nvPr/>
        </p:nvSpPr>
        <p:spPr>
          <a:xfrm>
            <a:off x="571472" y="3214686"/>
            <a:ext cx="8072494" cy="8572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ALTERNATİFSİZLİK (BİRİMDE TÜM İŞLERİN SÜREKLİ  BİR KİŞİNİN KONTROLÜNDE YÜRÜTÜLMESİ) MOBBİNG SÜRECİNDE ANAHTAR ROLÜNÜ ÜSTLENİR .BU ANAHTAR KULLANILARAK KİLİT AÇILIR.      </a:t>
            </a:r>
          </a:p>
          <a:p>
            <a:r>
              <a:rPr lang="tr-TR" dirty="0" smtClean="0">
                <a:solidFill>
                  <a:schemeClr val="tx1"/>
                </a:solidFill>
              </a:rPr>
              <a:t> </a:t>
            </a:r>
          </a:p>
          <a:p>
            <a:pPr algn="ctr"/>
            <a:endParaRPr lang="tr-TR" dirty="0"/>
          </a:p>
        </p:txBody>
      </p:sp>
      <p:pic>
        <p:nvPicPr>
          <p:cNvPr id="17" name="16 Resim" descr="problem ile ilgili görsel sonucu"/>
          <p:cNvPicPr/>
          <p:nvPr/>
        </p:nvPicPr>
        <p:blipFill>
          <a:blip r:embed="rId5" cstate="print"/>
          <a:srcRect b="14004"/>
          <a:stretch>
            <a:fillRect/>
          </a:stretch>
        </p:blipFill>
        <p:spPr bwMode="auto">
          <a:xfrm>
            <a:off x="285720" y="1000108"/>
            <a:ext cx="2714644" cy="2143140"/>
          </a:xfrm>
          <a:prstGeom prst="rect">
            <a:avLst/>
          </a:prstGeom>
          <a:noFill/>
          <a:ln w="9525">
            <a:noFill/>
            <a:miter lim="800000"/>
            <a:headEnd/>
            <a:tailEnd/>
          </a:ln>
        </p:spPr>
      </p:pic>
      <p:pic>
        <p:nvPicPr>
          <p:cNvPr id="27" name="26 Resim" descr="http://yasamkoclugu.com/wp-content/uploads/2013/09/ya%C5%9Famko%C3%A7lu%C4%9Fu15.png"/>
          <p:cNvPicPr/>
          <p:nvPr/>
        </p:nvPicPr>
        <p:blipFill>
          <a:blip r:embed="rId6" cstate="print"/>
          <a:srcRect l="5199" r="4862" b="14175"/>
          <a:stretch>
            <a:fillRect/>
          </a:stretch>
        </p:blipFill>
        <p:spPr bwMode="auto">
          <a:xfrm>
            <a:off x="6072198" y="928670"/>
            <a:ext cx="2643206" cy="2214578"/>
          </a:xfrm>
          <a:prstGeom prst="rect">
            <a:avLst/>
          </a:prstGeom>
          <a:noFill/>
          <a:ln w="9525">
            <a:noFill/>
            <a:miter lim="800000"/>
            <a:headEnd/>
            <a:tailEnd/>
          </a:ln>
        </p:spPr>
      </p:pic>
      <p:pic>
        <p:nvPicPr>
          <p:cNvPr id="16" name="15 Resim" descr="http://www.alemfrm.net/wp-content/uploads/2012/08/Facebook-Engelleme.jpg"/>
          <p:cNvPicPr/>
          <p:nvPr/>
        </p:nvPicPr>
        <p:blipFill>
          <a:blip r:embed="rId7" cstate="print"/>
          <a:srcRect/>
          <a:stretch>
            <a:fillRect/>
          </a:stretch>
        </p:blipFill>
        <p:spPr bwMode="auto">
          <a:xfrm>
            <a:off x="6072198" y="928670"/>
            <a:ext cx="2786082" cy="2214578"/>
          </a:xfrm>
          <a:prstGeom prst="rect">
            <a:avLst/>
          </a:prstGeom>
          <a:noFill/>
          <a:ln w="9525">
            <a:noFill/>
            <a:miter lim="800000"/>
            <a:headEnd/>
            <a:tailEnd/>
          </a:ln>
        </p:spPr>
      </p:pic>
      <p:sp>
        <p:nvSpPr>
          <p:cNvPr id="31" name="30 Dikdörtgen"/>
          <p:cNvSpPr/>
          <p:nvPr/>
        </p:nvSpPr>
        <p:spPr>
          <a:xfrm>
            <a:off x="571472" y="3214686"/>
            <a:ext cx="8072494" cy="8572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Yönetimin önünde iki tercih vardır.                                                                                            1.Kurumda işlerin aksamasını göze almak  (Kötü)                                                                            2.</a:t>
            </a:r>
            <a:r>
              <a:rPr lang="tr-TR" dirty="0" err="1" smtClean="0">
                <a:solidFill>
                  <a:schemeClr val="tx1"/>
                </a:solidFill>
              </a:rPr>
              <a:t>Mobbing’e</a:t>
            </a:r>
            <a:r>
              <a:rPr lang="tr-TR" dirty="0" smtClean="0">
                <a:solidFill>
                  <a:schemeClr val="tx1"/>
                </a:solidFill>
              </a:rPr>
              <a:t> dahil olmak (Kötünün iyisi)</a:t>
            </a:r>
          </a:p>
          <a:p>
            <a:r>
              <a:rPr lang="tr-TR" dirty="0" smtClean="0">
                <a:solidFill>
                  <a:schemeClr val="tx1"/>
                </a:solidFill>
              </a:rPr>
              <a:t> </a:t>
            </a:r>
          </a:p>
          <a:p>
            <a:pPr algn="ctr"/>
            <a:endParaRPr lang="tr-TR" dirty="0"/>
          </a:p>
        </p:txBody>
      </p:sp>
      <p:sp>
        <p:nvSpPr>
          <p:cNvPr id="30" name="29 Dikdörtgen"/>
          <p:cNvSpPr/>
          <p:nvPr/>
        </p:nvSpPr>
        <p:spPr>
          <a:xfrm>
            <a:off x="571472" y="3214686"/>
            <a:ext cx="8072494" cy="8572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Yönetim(idare) kötünün iyisini tercih etmek zorunda kalarak </a:t>
            </a:r>
            <a:r>
              <a:rPr lang="tr-TR" dirty="0" err="1" smtClean="0">
                <a:solidFill>
                  <a:schemeClr val="tx1"/>
                </a:solidFill>
              </a:rPr>
              <a:t>mobbing’e</a:t>
            </a:r>
            <a:r>
              <a:rPr lang="tr-TR" dirty="0" smtClean="0">
                <a:solidFill>
                  <a:schemeClr val="tx1"/>
                </a:solidFill>
              </a:rPr>
              <a:t> dahil olur.</a:t>
            </a:r>
          </a:p>
          <a:p>
            <a:r>
              <a:rPr lang="tr-TR" dirty="0" smtClean="0">
                <a:solidFill>
                  <a:schemeClr val="tx1"/>
                </a:solidFill>
              </a:rPr>
              <a:t> </a:t>
            </a:r>
          </a:p>
          <a:p>
            <a:pPr algn="ctr"/>
            <a:endParaRPr lang="tr-TR" dirty="0"/>
          </a:p>
        </p:txBody>
      </p:sp>
      <p:sp>
        <p:nvSpPr>
          <p:cNvPr id="42" name="41 Dikdörtgen"/>
          <p:cNvSpPr/>
          <p:nvPr/>
        </p:nvSpPr>
        <p:spPr>
          <a:xfrm>
            <a:off x="500034" y="4214818"/>
            <a:ext cx="8143932" cy="221457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err="1" smtClean="0">
                <a:solidFill>
                  <a:schemeClr val="tx1"/>
                </a:solidFill>
              </a:rPr>
              <a:t>Mobbing</a:t>
            </a:r>
            <a:r>
              <a:rPr lang="tr-TR" dirty="0" smtClean="0">
                <a:solidFill>
                  <a:schemeClr val="tx1"/>
                </a:solidFill>
              </a:rPr>
              <a:t> mağdurunun (Yeni personelin) tüm yaşadığı haksızlıkları daha üst idari birimlere bildirmesi , bu kişiye karşı yapılan </a:t>
            </a:r>
            <a:r>
              <a:rPr lang="tr-TR" dirty="0" err="1" smtClean="0">
                <a:solidFill>
                  <a:schemeClr val="tx1"/>
                </a:solidFill>
              </a:rPr>
              <a:t>mobbing’i</a:t>
            </a:r>
            <a:r>
              <a:rPr lang="tr-TR" dirty="0" smtClean="0">
                <a:solidFill>
                  <a:schemeClr val="tx1"/>
                </a:solidFill>
              </a:rPr>
              <a:t> daha da şiddetli hale gelmesine sebep olur.Ayrıca </a:t>
            </a:r>
            <a:r>
              <a:rPr lang="tr-TR" dirty="0" err="1" smtClean="0">
                <a:solidFill>
                  <a:schemeClr val="tx1"/>
                </a:solidFill>
              </a:rPr>
              <a:t>mobbbing</a:t>
            </a:r>
            <a:r>
              <a:rPr lang="tr-TR" dirty="0" smtClean="0">
                <a:solidFill>
                  <a:schemeClr val="tx1"/>
                </a:solidFill>
              </a:rPr>
              <a:t> mağduru hakkında yönetim tarafından tutulan tutanaklar ve verilen cezalar gösterilerek </a:t>
            </a:r>
            <a:r>
              <a:rPr lang="tr-TR" dirty="0" err="1" smtClean="0">
                <a:solidFill>
                  <a:schemeClr val="tx1"/>
                </a:solidFill>
              </a:rPr>
              <a:t>mobbing</a:t>
            </a:r>
            <a:r>
              <a:rPr lang="tr-TR" dirty="0" smtClean="0">
                <a:solidFill>
                  <a:schemeClr val="tx1"/>
                </a:solidFill>
              </a:rPr>
              <a:t> mağduru suçlu olarak gösterileceği için üst yönetim </a:t>
            </a:r>
            <a:r>
              <a:rPr lang="tr-TR" dirty="0" err="1" smtClean="0">
                <a:solidFill>
                  <a:schemeClr val="tx1"/>
                </a:solidFill>
              </a:rPr>
              <a:t>kademeleride</a:t>
            </a:r>
            <a:r>
              <a:rPr lang="tr-TR" dirty="0" smtClean="0">
                <a:solidFill>
                  <a:schemeClr val="tx1"/>
                </a:solidFill>
              </a:rPr>
              <a:t> </a:t>
            </a:r>
            <a:r>
              <a:rPr lang="tr-TR" dirty="0" err="1" smtClean="0">
                <a:solidFill>
                  <a:schemeClr val="tx1"/>
                </a:solidFill>
              </a:rPr>
              <a:t>mobbinge</a:t>
            </a:r>
            <a:r>
              <a:rPr lang="tr-TR" dirty="0" smtClean="0">
                <a:solidFill>
                  <a:schemeClr val="tx1"/>
                </a:solidFill>
              </a:rPr>
              <a:t> engel olamaz.</a:t>
            </a:r>
            <a:endParaRPr lang="tr-TR" dirty="0">
              <a:solidFill>
                <a:schemeClr val="tx1"/>
              </a:solidFill>
            </a:endParaRPr>
          </a:p>
        </p:txBody>
      </p:sp>
      <p:pic>
        <p:nvPicPr>
          <p:cNvPr id="43" name="42 Resim"/>
          <p:cNvPicPr/>
          <p:nvPr/>
        </p:nvPicPr>
        <p:blipFill>
          <a:blip r:embed="rId8" cstate="print"/>
          <a:srcRect t="11686" b="48678"/>
          <a:stretch>
            <a:fillRect/>
          </a:stretch>
        </p:blipFill>
        <p:spPr bwMode="auto">
          <a:xfrm>
            <a:off x="285720" y="3214686"/>
            <a:ext cx="8643998" cy="3214710"/>
          </a:xfrm>
          <a:prstGeom prst="rect">
            <a:avLst/>
          </a:prstGeom>
          <a:noFill/>
          <a:ln w="9525">
            <a:noFill/>
            <a:miter lim="800000"/>
            <a:headEnd/>
            <a:tailEnd/>
          </a:ln>
        </p:spPr>
      </p:pic>
      <p:pic>
        <p:nvPicPr>
          <p:cNvPr id="44" name="43 Resim"/>
          <p:cNvPicPr/>
          <p:nvPr/>
        </p:nvPicPr>
        <p:blipFill>
          <a:blip r:embed="rId9" cstate="print"/>
          <a:srcRect l="27270" t="11454" r="14629" b="46273"/>
          <a:stretch>
            <a:fillRect/>
          </a:stretch>
        </p:blipFill>
        <p:spPr bwMode="auto">
          <a:xfrm>
            <a:off x="6715140" y="3214686"/>
            <a:ext cx="1724027" cy="928694"/>
          </a:xfrm>
          <a:prstGeom prst="rect">
            <a:avLst/>
          </a:prstGeom>
          <a:noFill/>
          <a:ln w="9525">
            <a:noFill/>
            <a:miter lim="800000"/>
            <a:headEnd/>
            <a:tailEnd/>
          </a:ln>
        </p:spPr>
      </p:pic>
      <p:pic>
        <p:nvPicPr>
          <p:cNvPr id="45" name="44 Resim"/>
          <p:cNvPicPr/>
          <p:nvPr/>
        </p:nvPicPr>
        <p:blipFill>
          <a:blip r:embed="rId8" cstate="print"/>
          <a:srcRect t="48678" b="24670"/>
          <a:stretch>
            <a:fillRect/>
          </a:stretch>
        </p:blipFill>
        <p:spPr bwMode="auto">
          <a:xfrm>
            <a:off x="285720" y="4071942"/>
            <a:ext cx="8643998" cy="2366971"/>
          </a:xfrm>
          <a:prstGeom prst="rect">
            <a:avLst/>
          </a:prstGeom>
          <a:noFill/>
          <a:ln w="9525">
            <a:noFill/>
            <a:miter lim="800000"/>
            <a:headEnd/>
            <a:tailEnd/>
          </a:ln>
        </p:spPr>
      </p:pic>
      <p:pic>
        <p:nvPicPr>
          <p:cNvPr id="46" name="45 Resim"/>
          <p:cNvPicPr/>
          <p:nvPr/>
        </p:nvPicPr>
        <p:blipFill>
          <a:blip r:embed="rId10" cstate="print"/>
          <a:srcRect t="49339" b="26212"/>
          <a:stretch>
            <a:fillRect/>
          </a:stretch>
        </p:blipFill>
        <p:spPr bwMode="auto">
          <a:xfrm>
            <a:off x="285720" y="4286256"/>
            <a:ext cx="8643998" cy="2214578"/>
          </a:xfrm>
          <a:prstGeom prst="rect">
            <a:avLst/>
          </a:prstGeom>
          <a:noFill/>
          <a:ln w="9525">
            <a:noFill/>
            <a:miter lim="800000"/>
            <a:headEnd/>
            <a:tailEnd/>
          </a:ln>
        </p:spPr>
      </p:pic>
      <p:sp>
        <p:nvSpPr>
          <p:cNvPr id="47" name="46 Dikdörtgen"/>
          <p:cNvSpPr/>
          <p:nvPr/>
        </p:nvSpPr>
        <p:spPr>
          <a:xfrm>
            <a:off x="214282" y="5500702"/>
            <a:ext cx="8715436" cy="107157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KAYNAK:ALO 170 ÇALIŞMA VE SOSYAL GÜVENLİK  İLETİŞİM MERKEZİ  DEĞERLENDİRME RAPORU 2013</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out)">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2000" fill="hold"/>
                                        <p:tgtEl>
                                          <p:spTgt spid="22"/>
                                        </p:tgtEl>
                                        <p:attrNameLst>
                                          <p:attrName>ppt_x</p:attrName>
                                        </p:attrNameLst>
                                      </p:cBhvr>
                                      <p:tavLst>
                                        <p:tav tm="0">
                                          <p:val>
                                            <p:strVal val="1+#ppt_w/2"/>
                                          </p:val>
                                        </p:tav>
                                        <p:tav tm="100000">
                                          <p:val>
                                            <p:strVal val="#ppt_x"/>
                                          </p:val>
                                        </p:tav>
                                      </p:tavLst>
                                    </p:anim>
                                    <p:anim calcmode="lin" valueType="num">
                                      <p:cBhvr additive="base">
                                        <p:cTn id="19" dur="2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2000" fill="hold"/>
                                        <p:tgtEl>
                                          <p:spTgt spid="19"/>
                                        </p:tgtEl>
                                        <p:attrNameLst>
                                          <p:attrName>ppt_x</p:attrName>
                                        </p:attrNameLst>
                                      </p:cBhvr>
                                      <p:tavLst>
                                        <p:tav tm="0">
                                          <p:val>
                                            <p:strVal val="0-#ppt_w/2"/>
                                          </p:val>
                                        </p:tav>
                                        <p:tav tm="100000">
                                          <p:val>
                                            <p:strVal val="#ppt_x"/>
                                          </p:val>
                                        </p:tav>
                                      </p:tavLst>
                                    </p:anim>
                                    <p:anim calcmode="lin" valueType="num">
                                      <p:cBhvr additive="base">
                                        <p:cTn id="25"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2000" fill="hold"/>
                                        <p:tgtEl>
                                          <p:spTgt spid="20"/>
                                        </p:tgtEl>
                                        <p:attrNameLst>
                                          <p:attrName>ppt_x</p:attrName>
                                        </p:attrNameLst>
                                      </p:cBhvr>
                                      <p:tavLst>
                                        <p:tav tm="0">
                                          <p:val>
                                            <p:strVal val="0-#ppt_w/2"/>
                                          </p:val>
                                        </p:tav>
                                        <p:tav tm="100000">
                                          <p:val>
                                            <p:strVal val="#ppt_x"/>
                                          </p:val>
                                        </p:tav>
                                      </p:tavLst>
                                    </p:anim>
                                    <p:anim calcmode="lin" valueType="num">
                                      <p:cBhvr additive="base">
                                        <p:cTn id="31"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ox(out)">
                                      <p:cBhvr>
                                        <p:cTn id="36" dur="3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2000" fill="hold"/>
                                        <p:tgtEl>
                                          <p:spTgt spid="12"/>
                                        </p:tgtEl>
                                        <p:attrNameLst>
                                          <p:attrName>ppt_x</p:attrName>
                                        </p:attrNameLst>
                                      </p:cBhvr>
                                      <p:tavLst>
                                        <p:tav tm="0">
                                          <p:val>
                                            <p:strVal val="#ppt_x"/>
                                          </p:val>
                                        </p:tav>
                                        <p:tav tm="100000">
                                          <p:val>
                                            <p:strVal val="#ppt_x"/>
                                          </p:val>
                                        </p:tav>
                                      </p:tavLst>
                                    </p:anim>
                                    <p:anim calcmode="lin" valueType="num">
                                      <p:cBhvr additive="base">
                                        <p:cTn id="42"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2000" fill="hold"/>
                                        <p:tgtEl>
                                          <p:spTgt spid="13"/>
                                        </p:tgtEl>
                                        <p:attrNameLst>
                                          <p:attrName>ppt_x</p:attrName>
                                        </p:attrNameLst>
                                      </p:cBhvr>
                                      <p:tavLst>
                                        <p:tav tm="0">
                                          <p:val>
                                            <p:strVal val="#ppt_x"/>
                                          </p:val>
                                        </p:tav>
                                        <p:tav tm="100000">
                                          <p:val>
                                            <p:strVal val="#ppt_x"/>
                                          </p:val>
                                        </p:tav>
                                      </p:tavLst>
                                    </p:anim>
                                    <p:anim calcmode="lin" valueType="num">
                                      <p:cBhvr additive="base">
                                        <p:cTn id="4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2000" fill="hold"/>
                                        <p:tgtEl>
                                          <p:spTgt spid="23"/>
                                        </p:tgtEl>
                                        <p:attrNameLst>
                                          <p:attrName>ppt_x</p:attrName>
                                        </p:attrNameLst>
                                      </p:cBhvr>
                                      <p:tavLst>
                                        <p:tav tm="0">
                                          <p:val>
                                            <p:strVal val="0-#ppt_w/2"/>
                                          </p:val>
                                        </p:tav>
                                        <p:tav tm="100000">
                                          <p:val>
                                            <p:strVal val="#ppt_x"/>
                                          </p:val>
                                        </p:tav>
                                      </p:tavLst>
                                    </p:anim>
                                    <p:anim calcmode="lin" valueType="num">
                                      <p:cBhvr additive="base">
                                        <p:cTn id="54" dur="2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2000" fill="hold"/>
                                        <p:tgtEl>
                                          <p:spTgt spid="24"/>
                                        </p:tgtEl>
                                        <p:attrNameLst>
                                          <p:attrName>ppt_x</p:attrName>
                                        </p:attrNameLst>
                                      </p:cBhvr>
                                      <p:tavLst>
                                        <p:tav tm="0">
                                          <p:val>
                                            <p:strVal val="#ppt_x"/>
                                          </p:val>
                                        </p:tav>
                                        <p:tav tm="100000">
                                          <p:val>
                                            <p:strVal val="#ppt_x"/>
                                          </p:val>
                                        </p:tav>
                                      </p:tavLst>
                                    </p:anim>
                                    <p:anim calcmode="lin" valueType="num">
                                      <p:cBhvr additive="base">
                                        <p:cTn id="60" dur="2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2000" fill="hold"/>
                                        <p:tgtEl>
                                          <p:spTgt spid="14"/>
                                        </p:tgtEl>
                                        <p:attrNameLst>
                                          <p:attrName>ppt_x</p:attrName>
                                        </p:attrNameLst>
                                      </p:cBhvr>
                                      <p:tavLst>
                                        <p:tav tm="0">
                                          <p:val>
                                            <p:strVal val="#ppt_x"/>
                                          </p:val>
                                        </p:tav>
                                        <p:tav tm="100000">
                                          <p:val>
                                            <p:strVal val="#ppt_x"/>
                                          </p:val>
                                        </p:tav>
                                      </p:tavLst>
                                    </p:anim>
                                    <p:anim calcmode="lin" valueType="num">
                                      <p:cBhvr additive="base">
                                        <p:cTn id="66"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2000" fill="hold"/>
                                        <p:tgtEl>
                                          <p:spTgt spid="31"/>
                                        </p:tgtEl>
                                        <p:attrNameLst>
                                          <p:attrName>ppt_x</p:attrName>
                                        </p:attrNameLst>
                                      </p:cBhvr>
                                      <p:tavLst>
                                        <p:tav tm="0">
                                          <p:val>
                                            <p:strVal val="#ppt_x"/>
                                          </p:val>
                                        </p:tav>
                                        <p:tav tm="100000">
                                          <p:val>
                                            <p:strVal val="#ppt_x"/>
                                          </p:val>
                                        </p:tav>
                                      </p:tavLst>
                                    </p:anim>
                                    <p:anim calcmode="lin" valueType="num">
                                      <p:cBhvr additive="base">
                                        <p:cTn id="72" dur="2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2000" fill="hold"/>
                                        <p:tgtEl>
                                          <p:spTgt spid="30"/>
                                        </p:tgtEl>
                                        <p:attrNameLst>
                                          <p:attrName>ppt_x</p:attrName>
                                        </p:attrNameLst>
                                      </p:cBhvr>
                                      <p:tavLst>
                                        <p:tav tm="0">
                                          <p:val>
                                            <p:strVal val="#ppt_x"/>
                                          </p:val>
                                        </p:tav>
                                        <p:tav tm="100000">
                                          <p:val>
                                            <p:strVal val="#ppt_x"/>
                                          </p:val>
                                        </p:tav>
                                      </p:tavLst>
                                    </p:anim>
                                    <p:anim calcmode="lin" valueType="num">
                                      <p:cBhvr additive="base">
                                        <p:cTn id="78" dur="2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2000" fill="hold"/>
                                        <p:tgtEl>
                                          <p:spTgt spid="15"/>
                                        </p:tgtEl>
                                        <p:attrNameLst>
                                          <p:attrName>ppt_x</p:attrName>
                                        </p:attrNameLst>
                                      </p:cBhvr>
                                      <p:tavLst>
                                        <p:tav tm="0">
                                          <p:val>
                                            <p:strVal val="#ppt_x"/>
                                          </p:val>
                                        </p:tav>
                                        <p:tav tm="100000">
                                          <p:val>
                                            <p:strVal val="#ppt_x"/>
                                          </p:val>
                                        </p:tav>
                                      </p:tavLst>
                                    </p:anim>
                                    <p:anim calcmode="lin" valueType="num">
                                      <p:cBhvr additive="base">
                                        <p:cTn id="84"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2000" fill="hold"/>
                                        <p:tgtEl>
                                          <p:spTgt spid="27"/>
                                        </p:tgtEl>
                                        <p:attrNameLst>
                                          <p:attrName>ppt_x</p:attrName>
                                        </p:attrNameLst>
                                      </p:cBhvr>
                                      <p:tavLst>
                                        <p:tav tm="0">
                                          <p:val>
                                            <p:strVal val="1+#ppt_w/2"/>
                                          </p:val>
                                        </p:tav>
                                        <p:tav tm="100000">
                                          <p:val>
                                            <p:strVal val="#ppt_x"/>
                                          </p:val>
                                        </p:tav>
                                      </p:tavLst>
                                    </p:anim>
                                    <p:anim calcmode="lin" valueType="num">
                                      <p:cBhvr additive="base">
                                        <p:cTn id="90" dur="2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 presetClass="entr" presetSubtype="32"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box(out)">
                                      <p:cBhvr>
                                        <p:cTn id="95" dur="20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nodeType="click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additive="base">
                                        <p:cTn id="100" dur="2000" fill="hold"/>
                                        <p:tgtEl>
                                          <p:spTgt spid="16"/>
                                        </p:tgtEl>
                                        <p:attrNameLst>
                                          <p:attrName>ppt_x</p:attrName>
                                        </p:attrNameLst>
                                      </p:cBhvr>
                                      <p:tavLst>
                                        <p:tav tm="0">
                                          <p:val>
                                            <p:strVal val="1+#ppt_w/2"/>
                                          </p:val>
                                        </p:tav>
                                        <p:tav tm="100000">
                                          <p:val>
                                            <p:strVal val="#ppt_x"/>
                                          </p:val>
                                        </p:tav>
                                      </p:tavLst>
                                    </p:anim>
                                    <p:anim calcmode="lin" valueType="num">
                                      <p:cBhvr additive="base">
                                        <p:cTn id="101"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2000" fill="hold"/>
                                        <p:tgtEl>
                                          <p:spTgt spid="42"/>
                                        </p:tgtEl>
                                        <p:attrNameLst>
                                          <p:attrName>ppt_x</p:attrName>
                                        </p:attrNameLst>
                                      </p:cBhvr>
                                      <p:tavLst>
                                        <p:tav tm="0">
                                          <p:val>
                                            <p:strVal val="#ppt_x"/>
                                          </p:val>
                                        </p:tav>
                                        <p:tav tm="100000">
                                          <p:val>
                                            <p:strVal val="#ppt_x"/>
                                          </p:val>
                                        </p:tav>
                                      </p:tavLst>
                                    </p:anim>
                                    <p:anim calcmode="lin" valueType="num">
                                      <p:cBhvr additive="base">
                                        <p:cTn id="107" dur="2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 presetClass="entr" presetSubtype="32" fill="hold"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box(out)">
                                      <p:cBhvr>
                                        <p:cTn id="112" dur="30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32" fill="hold"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box(out)">
                                      <p:cBhvr>
                                        <p:cTn id="117" dur="10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additive="base">
                                        <p:cTn id="122" dur="1000" fill="hold"/>
                                        <p:tgtEl>
                                          <p:spTgt spid="45"/>
                                        </p:tgtEl>
                                        <p:attrNameLst>
                                          <p:attrName>ppt_x</p:attrName>
                                        </p:attrNameLst>
                                      </p:cBhvr>
                                      <p:tavLst>
                                        <p:tav tm="0">
                                          <p:val>
                                            <p:strVal val="#ppt_x"/>
                                          </p:val>
                                        </p:tav>
                                        <p:tav tm="100000">
                                          <p:val>
                                            <p:strVal val="#ppt_x"/>
                                          </p:val>
                                        </p:tav>
                                      </p:tavLst>
                                    </p:anim>
                                    <p:anim calcmode="lin" valueType="num">
                                      <p:cBhvr additive="base">
                                        <p:cTn id="123"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2000" fill="hold"/>
                                        <p:tgtEl>
                                          <p:spTgt spid="46"/>
                                        </p:tgtEl>
                                        <p:attrNameLst>
                                          <p:attrName>ppt_x</p:attrName>
                                        </p:attrNameLst>
                                      </p:cBhvr>
                                      <p:tavLst>
                                        <p:tav tm="0">
                                          <p:val>
                                            <p:strVal val="#ppt_x"/>
                                          </p:val>
                                        </p:tav>
                                        <p:tav tm="100000">
                                          <p:val>
                                            <p:strVal val="#ppt_x"/>
                                          </p:val>
                                        </p:tav>
                                      </p:tavLst>
                                    </p:anim>
                                    <p:anim calcmode="lin" valueType="num">
                                      <p:cBhvr additive="base">
                                        <p:cTn id="129" dur="2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additive="base">
                                        <p:cTn id="134" dur="3000" fill="hold"/>
                                        <p:tgtEl>
                                          <p:spTgt spid="47"/>
                                        </p:tgtEl>
                                        <p:attrNameLst>
                                          <p:attrName>ppt_x</p:attrName>
                                        </p:attrNameLst>
                                      </p:cBhvr>
                                      <p:tavLst>
                                        <p:tav tm="0">
                                          <p:val>
                                            <p:strVal val="#ppt_x"/>
                                          </p:val>
                                        </p:tav>
                                        <p:tav tm="100000">
                                          <p:val>
                                            <p:strVal val="#ppt_x"/>
                                          </p:val>
                                        </p:tav>
                                      </p:tavLst>
                                    </p:anim>
                                    <p:anim calcmode="lin" valueType="num">
                                      <p:cBhvr additive="base">
                                        <p:cTn id="135" dur="3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4" grpId="0" animBg="1"/>
      <p:bldP spid="15" grpId="0" animBg="1"/>
      <p:bldP spid="19" grpId="0" animBg="1"/>
      <p:bldP spid="20" grpId="0" animBg="1"/>
      <p:bldP spid="24" grpId="0" animBg="1"/>
      <p:bldP spid="31" grpId="0" animBg="1"/>
      <p:bldP spid="30" grpId="0" animBg="1"/>
      <p:bldP spid="42"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5" name="4 Dikdörtgen"/>
          <p:cNvSpPr/>
          <p:nvPr/>
        </p:nvSpPr>
        <p:spPr>
          <a:xfrm>
            <a:off x="1928794" y="214290"/>
            <a:ext cx="5072098" cy="714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3.YÖNETİMİN KATILIMI</a:t>
            </a:r>
          </a:p>
          <a:p>
            <a:endParaRPr lang="tr-TR" dirty="0" smtClean="0">
              <a:solidFill>
                <a:schemeClr val="tx1"/>
              </a:solidFill>
            </a:endParaRPr>
          </a:p>
          <a:p>
            <a:pPr algn="ctr"/>
            <a:endParaRPr lang="tr-TR" dirty="0"/>
          </a:p>
        </p:txBody>
      </p:sp>
      <p:pic>
        <p:nvPicPr>
          <p:cNvPr id="8" name="7 Resim" descr="MOBBİNG ile ilgili görsel sonucu"/>
          <p:cNvPicPr/>
          <p:nvPr/>
        </p:nvPicPr>
        <p:blipFill>
          <a:blip r:embed="rId2" cstate="print"/>
          <a:srcRect/>
          <a:stretch>
            <a:fillRect/>
          </a:stretch>
        </p:blipFill>
        <p:spPr bwMode="auto">
          <a:xfrm>
            <a:off x="3214678" y="1000108"/>
            <a:ext cx="2857520" cy="2143140"/>
          </a:xfrm>
          <a:prstGeom prst="rect">
            <a:avLst/>
          </a:prstGeom>
          <a:noFill/>
          <a:ln w="9525">
            <a:noFill/>
            <a:miter lim="800000"/>
            <a:headEnd/>
            <a:tailEnd/>
          </a:ln>
        </p:spPr>
      </p:pic>
      <p:sp>
        <p:nvSpPr>
          <p:cNvPr id="10" name="9 İçerik Yer Tutucusu"/>
          <p:cNvSpPr>
            <a:spLocks noGrp="1"/>
          </p:cNvSpPr>
          <p:nvPr>
            <p:ph idx="1"/>
          </p:nvPr>
        </p:nvSpPr>
        <p:spPr>
          <a:xfrm>
            <a:off x="457200" y="3214686"/>
            <a:ext cx="8229600" cy="2911477"/>
          </a:xfrm>
        </p:spPr>
        <p:txBody>
          <a:bodyPr/>
          <a:lstStyle/>
          <a:p>
            <a:endParaRPr lang="tr-TR" dirty="0"/>
          </a:p>
        </p:txBody>
      </p:sp>
      <p:sp>
        <p:nvSpPr>
          <p:cNvPr id="19" name="18 Dikdörtgen"/>
          <p:cNvSpPr/>
          <p:nvPr/>
        </p:nvSpPr>
        <p:spPr>
          <a:xfrm>
            <a:off x="500034" y="1142984"/>
            <a:ext cx="2214578" cy="17954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Yönetim(idare) </a:t>
            </a:r>
            <a:r>
              <a:rPr lang="tr-TR" dirty="0" err="1" smtClean="0">
                <a:solidFill>
                  <a:schemeClr val="tx1"/>
                </a:solidFill>
              </a:rPr>
              <a:t>mobbing</a:t>
            </a:r>
            <a:r>
              <a:rPr lang="tr-TR" dirty="0" smtClean="0">
                <a:solidFill>
                  <a:schemeClr val="tx1"/>
                </a:solidFill>
              </a:rPr>
              <a:t> sürecinde kilit rolünü üstlenir. </a:t>
            </a:r>
          </a:p>
          <a:p>
            <a:pPr algn="ctr"/>
            <a:endParaRPr lang="tr-TR" dirty="0"/>
          </a:p>
        </p:txBody>
      </p:sp>
      <p:sp>
        <p:nvSpPr>
          <p:cNvPr id="20" name="19 Dikdörtgen"/>
          <p:cNvSpPr/>
          <p:nvPr/>
        </p:nvSpPr>
        <p:spPr>
          <a:xfrm>
            <a:off x="214282" y="1000108"/>
            <a:ext cx="2857520" cy="21431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Eğer bu kilit açılırsa(yönetimin </a:t>
            </a:r>
            <a:r>
              <a:rPr lang="tr-TR" dirty="0" err="1" smtClean="0">
                <a:solidFill>
                  <a:schemeClr val="tx1"/>
                </a:solidFill>
              </a:rPr>
              <a:t>mobbing’e</a:t>
            </a:r>
            <a:r>
              <a:rPr lang="tr-TR" dirty="0" smtClean="0">
                <a:solidFill>
                  <a:schemeClr val="tx1"/>
                </a:solidFill>
              </a:rPr>
              <a:t>  katılması sağlanırsa) </a:t>
            </a:r>
            <a:r>
              <a:rPr lang="tr-TR" dirty="0" err="1" smtClean="0">
                <a:solidFill>
                  <a:schemeClr val="tx1"/>
                </a:solidFill>
              </a:rPr>
              <a:t>mobbing</a:t>
            </a:r>
            <a:r>
              <a:rPr lang="tr-TR" dirty="0" smtClean="0">
                <a:solidFill>
                  <a:schemeClr val="tx1"/>
                </a:solidFill>
              </a:rPr>
              <a:t> süreci hızlanır,yaptırımlar başlar,</a:t>
            </a:r>
            <a:r>
              <a:rPr lang="tr-TR" dirty="0" err="1" smtClean="0">
                <a:solidFill>
                  <a:schemeClr val="tx1"/>
                </a:solidFill>
              </a:rPr>
              <a:t>mobbing</a:t>
            </a:r>
            <a:r>
              <a:rPr lang="tr-TR" dirty="0" smtClean="0">
                <a:solidFill>
                  <a:schemeClr val="tx1"/>
                </a:solidFill>
              </a:rPr>
              <a:t> mağdurunun eli kolu bağlanmış olur.</a:t>
            </a:r>
            <a:endParaRPr lang="tr-TR" dirty="0">
              <a:solidFill>
                <a:schemeClr val="tx1"/>
              </a:solidFill>
            </a:endParaRPr>
          </a:p>
        </p:txBody>
      </p:sp>
      <p:pic>
        <p:nvPicPr>
          <p:cNvPr id="22" name="21 Resim" descr="KİLİT ile ilgili görsel sonucu"/>
          <p:cNvPicPr/>
          <p:nvPr/>
        </p:nvPicPr>
        <p:blipFill>
          <a:blip r:embed="rId3" cstate="print"/>
          <a:srcRect/>
          <a:stretch>
            <a:fillRect/>
          </a:stretch>
        </p:blipFill>
        <p:spPr bwMode="auto">
          <a:xfrm>
            <a:off x="6143636" y="1000108"/>
            <a:ext cx="2500330" cy="2143140"/>
          </a:xfrm>
          <a:prstGeom prst="rect">
            <a:avLst/>
          </a:prstGeom>
          <a:noFill/>
          <a:ln w="9525">
            <a:noFill/>
            <a:miter lim="800000"/>
            <a:headEnd/>
            <a:tailEnd/>
          </a:ln>
        </p:spPr>
      </p:pic>
      <p:pic>
        <p:nvPicPr>
          <p:cNvPr id="23" name="22 Resim" descr="KİLİT ile ilgili görsel sonucu"/>
          <p:cNvPicPr/>
          <p:nvPr/>
        </p:nvPicPr>
        <p:blipFill>
          <a:blip r:embed="rId4" cstate="print"/>
          <a:srcRect/>
          <a:stretch>
            <a:fillRect/>
          </a:stretch>
        </p:blipFill>
        <p:spPr bwMode="auto">
          <a:xfrm>
            <a:off x="214282" y="1000108"/>
            <a:ext cx="2857552" cy="2143140"/>
          </a:xfrm>
          <a:prstGeom prst="rect">
            <a:avLst/>
          </a:prstGeom>
          <a:noFill/>
          <a:ln w="9525">
            <a:noFill/>
            <a:miter lim="800000"/>
            <a:headEnd/>
            <a:tailEnd/>
          </a:ln>
        </p:spPr>
      </p:pic>
      <p:pic>
        <p:nvPicPr>
          <p:cNvPr id="16" name="15 Resim" descr="http://www.alemfrm.net/wp-content/uploads/2012/08/Facebook-Engelleme.jpg"/>
          <p:cNvPicPr/>
          <p:nvPr/>
        </p:nvPicPr>
        <p:blipFill>
          <a:blip r:embed="rId5" cstate="print"/>
          <a:srcRect/>
          <a:stretch>
            <a:fillRect/>
          </a:stretch>
        </p:blipFill>
        <p:spPr bwMode="auto">
          <a:xfrm>
            <a:off x="6143636" y="928670"/>
            <a:ext cx="2786082" cy="2214578"/>
          </a:xfrm>
          <a:prstGeom prst="rect">
            <a:avLst/>
          </a:prstGeom>
          <a:noFill/>
          <a:ln w="9525">
            <a:noFill/>
            <a:miter lim="800000"/>
            <a:headEnd/>
            <a:tailEnd/>
          </a:ln>
        </p:spPr>
      </p:pic>
      <p:pic>
        <p:nvPicPr>
          <p:cNvPr id="17" name="16 Resim" descr="problem ile ilgili görsel sonucu"/>
          <p:cNvPicPr/>
          <p:nvPr/>
        </p:nvPicPr>
        <p:blipFill>
          <a:blip r:embed="rId6" cstate="print"/>
          <a:srcRect b="14004"/>
          <a:stretch>
            <a:fillRect/>
          </a:stretch>
        </p:blipFill>
        <p:spPr bwMode="auto">
          <a:xfrm>
            <a:off x="285720" y="1000108"/>
            <a:ext cx="2857520" cy="2143140"/>
          </a:xfrm>
          <a:prstGeom prst="rect">
            <a:avLst/>
          </a:prstGeom>
          <a:noFill/>
          <a:ln w="9525">
            <a:noFill/>
            <a:miter lim="800000"/>
            <a:headEnd/>
            <a:tailEnd/>
          </a:ln>
        </p:spPr>
      </p:pic>
      <p:sp>
        <p:nvSpPr>
          <p:cNvPr id="21" name="20 Dikdörtgen"/>
          <p:cNvSpPr/>
          <p:nvPr/>
        </p:nvSpPr>
        <p:spPr>
          <a:xfrm>
            <a:off x="500034" y="3929066"/>
            <a:ext cx="8215370" cy="221457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err="1" smtClean="0">
                <a:solidFill>
                  <a:schemeClr val="tx1"/>
                </a:solidFill>
              </a:rPr>
              <a:t>Mobbing</a:t>
            </a:r>
            <a:r>
              <a:rPr lang="tr-TR" dirty="0" smtClean="0">
                <a:solidFill>
                  <a:schemeClr val="tx1"/>
                </a:solidFill>
              </a:rPr>
              <a:t> mağdurunun yargı yoluna başvurması </a:t>
            </a:r>
            <a:r>
              <a:rPr lang="tr-TR" dirty="0" err="1" smtClean="0">
                <a:solidFill>
                  <a:schemeClr val="tx1"/>
                </a:solidFill>
              </a:rPr>
              <a:t>mobbing</a:t>
            </a:r>
            <a:r>
              <a:rPr lang="tr-TR" dirty="0" smtClean="0">
                <a:solidFill>
                  <a:schemeClr val="tx1"/>
                </a:solidFill>
              </a:rPr>
              <a:t> mağduruna verilen haksız disiplin cezalarını yada işten çıkarılma cezasını ortadan kaldırabilir,hatta mağdur manevi tazminatta alabilir,fakat bu durum mağdura uygulanan </a:t>
            </a:r>
            <a:r>
              <a:rPr lang="tr-TR" dirty="0" err="1" smtClean="0">
                <a:solidFill>
                  <a:schemeClr val="tx1"/>
                </a:solidFill>
              </a:rPr>
              <a:t>mobbingi</a:t>
            </a:r>
            <a:r>
              <a:rPr lang="tr-TR" dirty="0" smtClean="0">
                <a:solidFill>
                  <a:schemeClr val="tx1"/>
                </a:solidFill>
              </a:rPr>
              <a:t> ortadan kaldırmaz.</a:t>
            </a:r>
            <a:r>
              <a:rPr lang="tr-TR" dirty="0" err="1" smtClean="0">
                <a:solidFill>
                  <a:schemeClr val="tx1"/>
                </a:solidFill>
              </a:rPr>
              <a:t>Mobbing</a:t>
            </a:r>
            <a:r>
              <a:rPr lang="tr-TR" dirty="0" smtClean="0">
                <a:solidFill>
                  <a:schemeClr val="tx1"/>
                </a:solidFill>
              </a:rPr>
              <a:t> daha da şiddetlenerek mağdura uygulanır,mağdurun çalışma koşulları daha da zor hale getirilir.                                                                                                 Çünkü </a:t>
            </a:r>
            <a:r>
              <a:rPr lang="tr-TR" dirty="0" err="1" smtClean="0">
                <a:solidFill>
                  <a:schemeClr val="tx1"/>
                </a:solidFill>
              </a:rPr>
              <a:t>mobbing</a:t>
            </a:r>
            <a:r>
              <a:rPr lang="tr-TR" dirty="0" smtClean="0">
                <a:solidFill>
                  <a:schemeClr val="tx1"/>
                </a:solidFill>
              </a:rPr>
              <a:t> sürecinde nihai hedef </a:t>
            </a:r>
            <a:r>
              <a:rPr lang="tr-TR" dirty="0" err="1" smtClean="0">
                <a:solidFill>
                  <a:schemeClr val="tx1"/>
                </a:solidFill>
              </a:rPr>
              <a:t>mobbing</a:t>
            </a:r>
            <a:r>
              <a:rPr lang="tr-TR" dirty="0" smtClean="0">
                <a:solidFill>
                  <a:schemeClr val="tx1"/>
                </a:solidFill>
              </a:rPr>
              <a:t> mağdurunu işten uzaklaştırmaktır.        Hiç bir </a:t>
            </a:r>
            <a:r>
              <a:rPr lang="tr-TR" dirty="0" err="1" smtClean="0">
                <a:solidFill>
                  <a:schemeClr val="tx1"/>
                </a:solidFill>
              </a:rPr>
              <a:t>mobbing</a:t>
            </a:r>
            <a:r>
              <a:rPr lang="tr-TR" dirty="0" smtClean="0">
                <a:solidFill>
                  <a:schemeClr val="tx1"/>
                </a:solidFill>
              </a:rPr>
              <a:t> uygulaması nihai hedefine varmadan sonlandırılmaz.</a:t>
            </a:r>
            <a:endParaRPr lang="tr-T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ppt_x"/>
                                          </p:val>
                                        </p:tav>
                                        <p:tav tm="100000">
                                          <p:val>
                                            <p:strVal val="#ppt_x"/>
                                          </p:val>
                                        </p:tav>
                                      </p:tavLst>
                                    </p:anim>
                                    <p:anim calcmode="lin" valueType="num">
                                      <p:cBhvr additive="base">
                                        <p:cTn id="8"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3" name="2 İçerik Yer Tutucusu"/>
          <p:cNvSpPr>
            <a:spLocks noGrp="1"/>
          </p:cNvSpPr>
          <p:nvPr>
            <p:ph idx="1"/>
          </p:nvPr>
        </p:nvSpPr>
        <p:spPr>
          <a:xfrm>
            <a:off x="251520" y="692696"/>
            <a:ext cx="8568952" cy="5904656"/>
          </a:xfrm>
        </p:spPr>
        <p:txBody>
          <a:bodyPr/>
          <a:lstStyle/>
          <a:p>
            <a:pPr>
              <a:buNone/>
            </a:pPr>
            <a:endParaRPr lang="tr-TR" dirty="0"/>
          </a:p>
        </p:txBody>
      </p:sp>
      <p:pic>
        <p:nvPicPr>
          <p:cNvPr id="5" name="4 Resim"/>
          <p:cNvPicPr/>
          <p:nvPr/>
        </p:nvPicPr>
        <p:blipFill>
          <a:blip r:embed="rId2" cstate="print"/>
          <a:srcRect t="14538" b="49339"/>
          <a:stretch>
            <a:fillRect/>
          </a:stretch>
        </p:blipFill>
        <p:spPr bwMode="auto">
          <a:xfrm>
            <a:off x="214282" y="142852"/>
            <a:ext cx="8572560" cy="2286016"/>
          </a:xfrm>
          <a:prstGeom prst="rect">
            <a:avLst/>
          </a:prstGeom>
          <a:noFill/>
          <a:ln w="9525">
            <a:noFill/>
            <a:miter lim="800000"/>
            <a:headEnd/>
            <a:tailEnd/>
          </a:ln>
        </p:spPr>
      </p:pic>
      <p:pic>
        <p:nvPicPr>
          <p:cNvPr id="8" name="7 Resim"/>
          <p:cNvPicPr/>
          <p:nvPr/>
        </p:nvPicPr>
        <p:blipFill>
          <a:blip r:embed="rId3" cstate="print"/>
          <a:srcRect t="13436" b="57709"/>
          <a:stretch>
            <a:fillRect/>
          </a:stretch>
        </p:blipFill>
        <p:spPr bwMode="auto">
          <a:xfrm>
            <a:off x="214282" y="1500174"/>
            <a:ext cx="8572560" cy="2143140"/>
          </a:xfrm>
          <a:prstGeom prst="rect">
            <a:avLst/>
          </a:prstGeom>
          <a:noFill/>
          <a:ln w="9525">
            <a:noFill/>
            <a:miter lim="800000"/>
            <a:headEnd/>
            <a:tailEnd/>
          </a:ln>
        </p:spPr>
      </p:pic>
      <p:pic>
        <p:nvPicPr>
          <p:cNvPr id="10" name="9 Resim"/>
          <p:cNvPicPr/>
          <p:nvPr/>
        </p:nvPicPr>
        <p:blipFill>
          <a:blip r:embed="rId4" cstate="print"/>
          <a:srcRect t="28634" b="24229"/>
          <a:stretch>
            <a:fillRect/>
          </a:stretch>
        </p:blipFill>
        <p:spPr bwMode="auto">
          <a:xfrm>
            <a:off x="214282" y="3500414"/>
            <a:ext cx="8572560" cy="3357586"/>
          </a:xfrm>
          <a:prstGeom prst="rect">
            <a:avLst/>
          </a:prstGeom>
          <a:noFill/>
          <a:ln w="9525">
            <a:noFill/>
            <a:miter lim="800000"/>
            <a:headEnd/>
            <a:tailEnd/>
          </a:ln>
        </p:spPr>
      </p:pic>
      <p:pic>
        <p:nvPicPr>
          <p:cNvPr id="7" name="6 Resim" descr="HUKUK ile ilgili görsel sonucu"/>
          <p:cNvPicPr/>
          <p:nvPr/>
        </p:nvPicPr>
        <p:blipFill>
          <a:blip r:embed="rId5" cstate="print"/>
          <a:srcRect/>
          <a:stretch>
            <a:fillRect/>
          </a:stretch>
        </p:blipFill>
        <p:spPr bwMode="auto">
          <a:xfrm>
            <a:off x="6643702" y="571480"/>
            <a:ext cx="1812617" cy="11430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out)">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3" name="2 İçerik Yer Tutucusu"/>
          <p:cNvSpPr>
            <a:spLocks noGrp="1"/>
          </p:cNvSpPr>
          <p:nvPr>
            <p:ph idx="1"/>
          </p:nvPr>
        </p:nvSpPr>
        <p:spPr>
          <a:xfrm>
            <a:off x="251520" y="692696"/>
            <a:ext cx="8568952" cy="5904656"/>
          </a:xfrm>
        </p:spPr>
        <p:txBody>
          <a:bodyPr/>
          <a:lstStyle/>
          <a:p>
            <a:pPr>
              <a:buNone/>
            </a:pPr>
            <a:endParaRPr lang="tr-TR" dirty="0"/>
          </a:p>
        </p:txBody>
      </p:sp>
      <p:pic>
        <p:nvPicPr>
          <p:cNvPr id="6" name="5 Resim"/>
          <p:cNvPicPr/>
          <p:nvPr/>
        </p:nvPicPr>
        <p:blipFill>
          <a:blip r:embed="rId2" cstate="print"/>
          <a:srcRect t="11674" b="9251"/>
          <a:stretch>
            <a:fillRect/>
          </a:stretch>
        </p:blipFill>
        <p:spPr bwMode="auto">
          <a:xfrm>
            <a:off x="285720" y="1000108"/>
            <a:ext cx="8572560" cy="4572032"/>
          </a:xfrm>
          <a:prstGeom prst="rect">
            <a:avLst/>
          </a:prstGeom>
          <a:noFill/>
          <a:ln w="9525">
            <a:noFill/>
            <a:miter lim="800000"/>
            <a:headEnd/>
            <a:tailEnd/>
          </a:ln>
        </p:spPr>
      </p:pic>
      <p:pic>
        <p:nvPicPr>
          <p:cNvPr id="7" name="6 Resim" descr="HUKUK ile ilgili görsel sonucu"/>
          <p:cNvPicPr/>
          <p:nvPr/>
        </p:nvPicPr>
        <p:blipFill>
          <a:blip r:embed="rId3" cstate="print"/>
          <a:srcRect/>
          <a:stretch>
            <a:fillRect/>
          </a:stretch>
        </p:blipFill>
        <p:spPr bwMode="auto">
          <a:xfrm>
            <a:off x="7000892" y="214290"/>
            <a:ext cx="1812617" cy="1143008"/>
          </a:xfrm>
          <a:prstGeom prst="rect">
            <a:avLst/>
          </a:prstGeom>
          <a:noFill/>
          <a:ln w="9525">
            <a:noFill/>
            <a:miter lim="800000"/>
            <a:headEnd/>
            <a:tailEnd/>
          </a:ln>
        </p:spPr>
      </p:pic>
      <p:sp>
        <p:nvSpPr>
          <p:cNvPr id="8" name="7 Dikdörtgen"/>
          <p:cNvSpPr/>
          <p:nvPr/>
        </p:nvSpPr>
        <p:spPr>
          <a:xfrm>
            <a:off x="285720" y="5572140"/>
            <a:ext cx="8643998" cy="107157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KAYNAK:ÇSGB İŞYERLERİNDE PSİKOLOJİK TACİZ(MOBBİNG) BİLGİLENDİRME REHBERİ 2014</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ppt_x"/>
                                          </p:val>
                                        </p:tav>
                                        <p:tav tm="100000">
                                          <p:val>
                                            <p:strVal val="#ppt_x"/>
                                          </p:val>
                                        </p:tav>
                                      </p:tavLst>
                                    </p:anim>
                                    <p:anim calcmode="lin" valueType="num">
                                      <p:cBhvr additive="base">
                                        <p:cTn id="18"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128599"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5" name="4 Dikdörtgen"/>
          <p:cNvSpPr/>
          <p:nvPr/>
        </p:nvSpPr>
        <p:spPr>
          <a:xfrm>
            <a:off x="2000232" y="285728"/>
            <a:ext cx="5143536" cy="7858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4.ZOR  VEYA  AKIL HASTASI OLARAK DAMGALANMA</a:t>
            </a:r>
          </a:p>
          <a:p>
            <a:pPr lvl="0"/>
            <a:r>
              <a:rPr lang="tr-TR" dirty="0" smtClean="0">
                <a:solidFill>
                  <a:schemeClr val="tx1"/>
                </a:solidFill>
              </a:rPr>
              <a:t> </a:t>
            </a:r>
          </a:p>
          <a:p>
            <a:pPr algn="ctr"/>
            <a:endParaRPr lang="tr-TR" dirty="0"/>
          </a:p>
        </p:txBody>
      </p:sp>
      <p:pic>
        <p:nvPicPr>
          <p:cNvPr id="7" name="6 Resim" descr="DAMGA ile ilgili görsel sonucu"/>
          <p:cNvPicPr/>
          <p:nvPr/>
        </p:nvPicPr>
        <p:blipFill>
          <a:blip r:embed="rId2" cstate="print"/>
          <a:srcRect/>
          <a:stretch>
            <a:fillRect/>
          </a:stretch>
        </p:blipFill>
        <p:spPr bwMode="auto">
          <a:xfrm>
            <a:off x="3143240" y="1142984"/>
            <a:ext cx="2600322" cy="1785950"/>
          </a:xfrm>
          <a:prstGeom prst="rect">
            <a:avLst/>
          </a:prstGeom>
          <a:noFill/>
          <a:ln w="9525">
            <a:noFill/>
            <a:miter lim="800000"/>
            <a:headEnd/>
            <a:tailEnd/>
          </a:ln>
        </p:spPr>
      </p:pic>
      <p:sp>
        <p:nvSpPr>
          <p:cNvPr id="8" name="7 Dikdörtgen"/>
          <p:cNvSpPr/>
          <p:nvPr/>
        </p:nvSpPr>
        <p:spPr>
          <a:xfrm>
            <a:off x="500034" y="4214818"/>
            <a:ext cx="8143932" cy="221457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err="1" smtClean="0">
                <a:solidFill>
                  <a:schemeClr val="tx1"/>
                </a:solidFill>
              </a:rPr>
              <a:t>Mobbing</a:t>
            </a:r>
            <a:r>
              <a:rPr lang="tr-TR" dirty="0" smtClean="0">
                <a:solidFill>
                  <a:schemeClr val="tx1"/>
                </a:solidFill>
              </a:rPr>
              <a:t> mağduru(yeni personel) yaşadığı olaylardan dolayı ruhsal ve bedensel olarak çöküntü halindedir,artık o yalnızlaştırılmış,agresifleştirilmiş,problemli insan,zor insan yada akıl hastası olarak damgalanmıştır.Artık çalışma ortamında o yokmuş gibi davranılmaya başlanılmıştır.</a:t>
            </a:r>
            <a:r>
              <a:rPr lang="tr-TR" dirty="0" err="1" smtClean="0">
                <a:solidFill>
                  <a:schemeClr val="tx1"/>
                </a:solidFill>
              </a:rPr>
              <a:t>Mobbing</a:t>
            </a:r>
            <a:r>
              <a:rPr lang="tr-TR" dirty="0" smtClean="0">
                <a:solidFill>
                  <a:schemeClr val="tx1"/>
                </a:solidFill>
              </a:rPr>
              <a:t> mağduru artık ‘‘SESSİZ BİR ÇIĞLIK’’ tır.</a:t>
            </a:r>
            <a:endParaRPr lang="tr-TR" dirty="0">
              <a:solidFill>
                <a:schemeClr val="tx1"/>
              </a:solidFill>
            </a:endParaRPr>
          </a:p>
        </p:txBody>
      </p:sp>
      <p:pic>
        <p:nvPicPr>
          <p:cNvPr id="10" name="9 Resim" descr="MOBBİNG ile ilgili görsel sonucu"/>
          <p:cNvPicPr/>
          <p:nvPr/>
        </p:nvPicPr>
        <p:blipFill>
          <a:blip r:embed="rId3" cstate="print"/>
          <a:srcRect/>
          <a:stretch>
            <a:fillRect/>
          </a:stretch>
        </p:blipFill>
        <p:spPr bwMode="auto">
          <a:xfrm>
            <a:off x="5929322" y="1142984"/>
            <a:ext cx="2790825" cy="1785950"/>
          </a:xfrm>
          <a:prstGeom prst="rect">
            <a:avLst/>
          </a:prstGeom>
          <a:noFill/>
          <a:ln w="9525">
            <a:noFill/>
            <a:miter lim="800000"/>
            <a:headEnd/>
            <a:tailEnd/>
          </a:ln>
        </p:spPr>
      </p:pic>
      <p:pic>
        <p:nvPicPr>
          <p:cNvPr id="11" name="10 İçerik Yer Tutucusu" descr="MOBBİNG ile ilgili görsel sonucu"/>
          <p:cNvPicPr>
            <a:picLocks noGrp="1"/>
          </p:cNvPicPr>
          <p:nvPr>
            <p:ph idx="1"/>
          </p:nvPr>
        </p:nvPicPr>
        <p:blipFill>
          <a:blip r:embed="rId4" cstate="print"/>
          <a:srcRect/>
          <a:stretch>
            <a:fillRect/>
          </a:stretch>
        </p:blipFill>
        <p:spPr bwMode="auto">
          <a:xfrm>
            <a:off x="357158" y="1142984"/>
            <a:ext cx="2600325" cy="176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ppt_x"/>
                                          </p:val>
                                        </p:tav>
                                        <p:tav tm="100000">
                                          <p:val>
                                            <p:strVal val="#ppt_x"/>
                                          </p:val>
                                        </p:tav>
                                      </p:tavLst>
                                    </p:anim>
                                    <p:anim calcmode="lin" valueType="num">
                                      <p:cBhvr additive="base">
                                        <p:cTn id="19"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out)">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out)">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3" name="2 İçerik Yer Tutucusu"/>
          <p:cNvSpPr>
            <a:spLocks noGrp="1"/>
          </p:cNvSpPr>
          <p:nvPr>
            <p:ph idx="1"/>
          </p:nvPr>
        </p:nvSpPr>
        <p:spPr>
          <a:xfrm>
            <a:off x="251520" y="692696"/>
            <a:ext cx="8568952" cy="5904656"/>
          </a:xfrm>
        </p:spPr>
        <p:txBody>
          <a:bodyPr/>
          <a:lstStyle/>
          <a:p>
            <a:pPr>
              <a:buNone/>
            </a:pPr>
            <a:endParaRPr lang="tr-TR" dirty="0"/>
          </a:p>
        </p:txBody>
      </p:sp>
      <p:sp>
        <p:nvSpPr>
          <p:cNvPr id="5" name="4 Dikdörtgen"/>
          <p:cNvSpPr/>
          <p:nvPr/>
        </p:nvSpPr>
        <p:spPr>
          <a:xfrm>
            <a:off x="2000232" y="142852"/>
            <a:ext cx="5143536" cy="6429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p>
          <a:p>
            <a:r>
              <a:rPr lang="tr-TR" dirty="0" smtClean="0">
                <a:solidFill>
                  <a:schemeClr val="tx1"/>
                </a:solidFill>
              </a:rPr>
              <a:t>                         5.İŞİNE </a:t>
            </a:r>
            <a:r>
              <a:rPr lang="tr-TR" smtClean="0">
                <a:solidFill>
                  <a:schemeClr val="tx1"/>
                </a:solidFill>
              </a:rPr>
              <a:t>SON VERİLME</a:t>
            </a:r>
          </a:p>
          <a:p>
            <a:endParaRPr lang="tr-TR" dirty="0" smtClean="0">
              <a:solidFill>
                <a:schemeClr val="tx1"/>
              </a:solidFill>
            </a:endParaRPr>
          </a:p>
          <a:p>
            <a:pPr algn="ctr"/>
            <a:endParaRPr lang="tr-TR" dirty="0"/>
          </a:p>
        </p:txBody>
      </p:sp>
      <p:pic>
        <p:nvPicPr>
          <p:cNvPr id="8" name="7 Resim" descr="MOBBİNG ile ilgili görsel sonucu"/>
          <p:cNvPicPr/>
          <p:nvPr/>
        </p:nvPicPr>
        <p:blipFill>
          <a:blip r:embed="rId2" cstate="print"/>
          <a:srcRect/>
          <a:stretch>
            <a:fillRect/>
          </a:stretch>
        </p:blipFill>
        <p:spPr bwMode="auto">
          <a:xfrm>
            <a:off x="2928926" y="857232"/>
            <a:ext cx="3214710" cy="2071702"/>
          </a:xfrm>
          <a:prstGeom prst="rect">
            <a:avLst/>
          </a:prstGeom>
          <a:noFill/>
          <a:ln w="9525">
            <a:noFill/>
            <a:miter lim="800000"/>
            <a:headEnd/>
            <a:tailEnd/>
          </a:ln>
        </p:spPr>
      </p:pic>
      <p:sp>
        <p:nvSpPr>
          <p:cNvPr id="11" name="10 Dikdörtgen"/>
          <p:cNvSpPr/>
          <p:nvPr/>
        </p:nvSpPr>
        <p:spPr>
          <a:xfrm>
            <a:off x="500034" y="3857628"/>
            <a:ext cx="8143932" cy="27146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err="1" smtClean="0">
                <a:solidFill>
                  <a:schemeClr val="tx1"/>
                </a:solidFill>
              </a:rPr>
              <a:t>Mobbing</a:t>
            </a:r>
            <a:r>
              <a:rPr lang="tr-TR" dirty="0" smtClean="0">
                <a:solidFill>
                  <a:schemeClr val="tx1"/>
                </a:solidFill>
              </a:rPr>
              <a:t> mağduru  kıskançlık,çekememezlik duygularının yerini kin,nefret,intikam duygularının aldığını ve </a:t>
            </a:r>
            <a:r>
              <a:rPr lang="tr-TR" dirty="0" err="1" smtClean="0">
                <a:solidFill>
                  <a:schemeClr val="tx1"/>
                </a:solidFill>
              </a:rPr>
              <a:t>mobbing</a:t>
            </a:r>
            <a:r>
              <a:rPr lang="tr-TR" dirty="0" smtClean="0">
                <a:solidFill>
                  <a:schemeClr val="tx1"/>
                </a:solidFill>
              </a:rPr>
              <a:t> uygulayıcılarının hiçbir engel tanımadığını görerek             bu durumun devam etmesinin  ruh ve beden sağlığına daha çok zarar vereceğini düşünür,çalışma ortamından ayrılır.                                                                                                              Bu iki şekilde olabilir ya istifa eder,yada tayin edilmesini ister.(Sağlık kurumlarında tayin istenebilmesi için çalıştığı  yerde 2 yıl çalışma zorunluluğu vardır.)</a:t>
            </a:r>
          </a:p>
          <a:p>
            <a:r>
              <a:rPr lang="tr-TR" dirty="0" err="1" smtClean="0">
                <a:solidFill>
                  <a:schemeClr val="tx1"/>
                </a:solidFill>
              </a:rPr>
              <a:t>Mobbing</a:t>
            </a:r>
            <a:r>
              <a:rPr lang="tr-TR" dirty="0" smtClean="0">
                <a:solidFill>
                  <a:schemeClr val="tx1"/>
                </a:solidFill>
              </a:rPr>
              <a:t> mağduru başka bir yere  tayin olunca yeni işyerinde yine üç seçenekle karşılaşır, üçüncü  seçeneği yine seçerse aynı </a:t>
            </a:r>
            <a:r>
              <a:rPr lang="tr-TR" dirty="0" err="1" smtClean="0">
                <a:solidFill>
                  <a:schemeClr val="tx1"/>
                </a:solidFill>
              </a:rPr>
              <a:t>mobbing</a:t>
            </a:r>
            <a:r>
              <a:rPr lang="tr-TR" dirty="0" smtClean="0">
                <a:solidFill>
                  <a:schemeClr val="tx1"/>
                </a:solidFill>
              </a:rPr>
              <a:t> döngüsü tekrar başlar.Farklı olan sadece </a:t>
            </a:r>
            <a:r>
              <a:rPr lang="tr-TR" dirty="0" err="1" smtClean="0">
                <a:solidFill>
                  <a:schemeClr val="tx1"/>
                </a:solidFill>
              </a:rPr>
              <a:t>mobbing</a:t>
            </a:r>
            <a:r>
              <a:rPr lang="tr-TR" dirty="0" smtClean="0">
                <a:solidFill>
                  <a:schemeClr val="tx1"/>
                </a:solidFill>
              </a:rPr>
              <a:t> uygulayıcılarının başka kişiler olmasıdır.</a:t>
            </a:r>
            <a:endParaRPr lang="tr-TR" dirty="0">
              <a:solidFill>
                <a:schemeClr val="tx1"/>
              </a:solidFill>
            </a:endParaRPr>
          </a:p>
        </p:txBody>
      </p:sp>
      <p:sp>
        <p:nvSpPr>
          <p:cNvPr id="10" name="9 Dikdörtgen"/>
          <p:cNvSpPr/>
          <p:nvPr/>
        </p:nvSpPr>
        <p:spPr>
          <a:xfrm>
            <a:off x="2571736" y="3000372"/>
            <a:ext cx="3857652" cy="7858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tx1"/>
                </a:solidFill>
              </a:rPr>
              <a:t>                     </a:t>
            </a:r>
          </a:p>
          <a:p>
            <a:r>
              <a:rPr lang="tr-TR" dirty="0" smtClean="0">
                <a:solidFill>
                  <a:schemeClr val="tx1"/>
                </a:solidFill>
              </a:rPr>
              <a:t>               </a:t>
            </a:r>
            <a:r>
              <a:rPr lang="tr-TR" smtClean="0">
                <a:solidFill>
                  <a:schemeClr val="tx1"/>
                </a:solidFill>
              </a:rPr>
              <a:t>SONUÇ KAÇINILMAZDIR!</a:t>
            </a:r>
            <a:endParaRPr lang="tr-TR" dirty="0"/>
          </a:p>
        </p:txBody>
      </p:sp>
      <p:sp>
        <p:nvSpPr>
          <p:cNvPr id="12" name="11 Dikdörtgen"/>
          <p:cNvSpPr/>
          <p:nvPr/>
        </p:nvSpPr>
        <p:spPr>
          <a:xfrm>
            <a:off x="500034" y="3857628"/>
            <a:ext cx="8143932" cy="27146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err="1" smtClean="0">
                <a:solidFill>
                  <a:schemeClr val="tx1"/>
                </a:solidFill>
              </a:rPr>
              <a:t>Mobbing</a:t>
            </a:r>
            <a:r>
              <a:rPr lang="tr-TR" dirty="0" smtClean="0">
                <a:solidFill>
                  <a:schemeClr val="tx1"/>
                </a:solidFill>
              </a:rPr>
              <a:t> uygulayıcılarını suçlamak,onları cezalandırmak,görev yerlerini değiştirmek </a:t>
            </a:r>
            <a:r>
              <a:rPr lang="tr-TR" dirty="0" err="1" smtClean="0">
                <a:solidFill>
                  <a:schemeClr val="tx1"/>
                </a:solidFill>
              </a:rPr>
              <a:t>mobbingi</a:t>
            </a:r>
            <a:r>
              <a:rPr lang="tr-TR" dirty="0" smtClean="0">
                <a:solidFill>
                  <a:schemeClr val="tx1"/>
                </a:solidFill>
              </a:rPr>
              <a:t> ortadan kaldırmaz.Çünkü </a:t>
            </a:r>
            <a:r>
              <a:rPr lang="tr-TR" dirty="0" err="1" smtClean="0">
                <a:solidFill>
                  <a:schemeClr val="tx1"/>
                </a:solidFill>
              </a:rPr>
              <a:t>mobbingin</a:t>
            </a:r>
            <a:r>
              <a:rPr lang="tr-TR" dirty="0" smtClean="0">
                <a:solidFill>
                  <a:schemeClr val="tx1"/>
                </a:solidFill>
              </a:rPr>
              <a:t> temeli kıskançlık,hırs,çekememezlik, ikinci adam olma kaygısı,gibi  olumsuz duygulara dayanır.Bu olumsuz duygular her insanda mevcuttur ,sadece yeri ve zamanı gelince ortaya çıkarlar .Biz bu olumsuz duyguları yok edemeyiz ama bu duyguların  ortaya çıkmasını ve insan faaliyetlerine yansımasını  bazı uygulamalarla engelleyebiliriz.</a:t>
            </a:r>
            <a:endParaRPr lang="tr-T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out)">
                                      <p:cBhvr>
                                        <p:cTn id="13" dur="3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ppt_x"/>
                                          </p:val>
                                        </p:tav>
                                        <p:tav tm="100000">
                                          <p:val>
                                            <p:strVal val="#ppt_x"/>
                                          </p:val>
                                        </p:tav>
                                      </p:tavLst>
                                    </p:anim>
                                    <p:anim calcmode="lin" valueType="num">
                                      <p:cBhvr additive="base">
                                        <p:cTn id="19"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ppt_x"/>
                                          </p:val>
                                        </p:tav>
                                        <p:tav tm="100000">
                                          <p:val>
                                            <p:strVal val="#ppt_x"/>
                                          </p:val>
                                        </p:tav>
                                      </p:tavLst>
                                    </p:anim>
                                    <p:anim calcmode="lin" valueType="num">
                                      <p:cBhvr additive="base">
                                        <p:cTn id="25"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ppt_x"/>
                                          </p:val>
                                        </p:tav>
                                        <p:tav tm="100000">
                                          <p:val>
                                            <p:strVal val="#ppt_x"/>
                                          </p:val>
                                        </p:tav>
                                      </p:tavLst>
                                    </p:anim>
                                    <p:anim calcmode="lin" valueType="num">
                                      <p:cBhvr additive="base">
                                        <p:cTn id="31"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4" name="3 Dikdörtgen"/>
          <p:cNvSpPr/>
          <p:nvPr/>
        </p:nvSpPr>
        <p:spPr>
          <a:xfrm>
            <a:off x="1500166" y="214290"/>
            <a:ext cx="6357982"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OLUŞMASINI ENGELLEYEN UYGULAMALAR</a:t>
            </a:r>
            <a:endParaRPr lang="tr-TR" dirty="0">
              <a:solidFill>
                <a:schemeClr val="tx1"/>
              </a:solidFill>
            </a:endParaRPr>
          </a:p>
        </p:txBody>
      </p:sp>
      <p:sp>
        <p:nvSpPr>
          <p:cNvPr id="5" name="4 Aşağı Ok"/>
          <p:cNvSpPr/>
          <p:nvPr/>
        </p:nvSpPr>
        <p:spPr>
          <a:xfrm rot="2208549">
            <a:off x="1021463" y="850074"/>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421481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rot="19536712">
            <a:off x="7947980" y="849208"/>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178591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YETKİLİLİK UYGULAMASI</a:t>
            </a:r>
            <a:endParaRPr lang="tr-TR" dirty="0"/>
          </a:p>
        </p:txBody>
      </p:sp>
      <p:sp>
        <p:nvSpPr>
          <p:cNvPr id="22" name="21 Dikdörtgen"/>
          <p:cNvSpPr/>
          <p:nvPr/>
        </p:nvSpPr>
        <p:spPr>
          <a:xfrm>
            <a:off x="750095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İDARİ BİLİMLER UYGULAMASI</a:t>
            </a:r>
            <a:endParaRPr lang="tr-TR" dirty="0"/>
          </a:p>
        </p:txBody>
      </p:sp>
      <p:sp>
        <p:nvSpPr>
          <p:cNvPr id="23" name="22 Dikdörtgen"/>
          <p:cNvSpPr/>
          <p:nvPr/>
        </p:nvSpPr>
        <p:spPr>
          <a:xfrm>
            <a:off x="214282"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ROTASYON</a:t>
            </a:r>
          </a:p>
          <a:p>
            <a:pPr algn="ctr"/>
            <a:r>
              <a:rPr lang="tr-TR" dirty="0" smtClean="0"/>
              <a:t>UYGULAMASI</a:t>
            </a:r>
            <a:endParaRPr lang="tr-TR" dirty="0"/>
          </a:p>
        </p:txBody>
      </p:sp>
      <p:sp>
        <p:nvSpPr>
          <p:cNvPr id="24" name="23 Dikdörtgen"/>
          <p:cNvSpPr/>
          <p:nvPr/>
        </p:nvSpPr>
        <p:spPr>
          <a:xfrm>
            <a:off x="3357554" y="1500174"/>
            <a:ext cx="221457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MERKEZİ ELEKTRONİK ÇALIŞAN MEMNUNİYETİ ANKETİ UYGULAMASI</a:t>
            </a:r>
            <a:endParaRPr lang="tr-TR" dirty="0"/>
          </a:p>
        </p:txBody>
      </p:sp>
      <p:sp>
        <p:nvSpPr>
          <p:cNvPr id="26" name="25 Dikdörtgen"/>
          <p:cNvSpPr/>
          <p:nvPr/>
        </p:nvSpPr>
        <p:spPr>
          <a:xfrm>
            <a:off x="5643570" y="1500174"/>
            <a:ext cx="1785950"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MOBBİNG ÖLÇÜM </a:t>
            </a:r>
          </a:p>
          <a:p>
            <a:pPr algn="ctr"/>
            <a:r>
              <a:rPr lang="tr-TR" dirty="0" smtClean="0"/>
              <a:t>UYGULAMASI</a:t>
            </a:r>
            <a:endParaRPr lang="tr-TR" dirty="0"/>
          </a:p>
        </p:txBody>
      </p:sp>
      <p:sp>
        <p:nvSpPr>
          <p:cNvPr id="28" name="27 Aşağı Ok"/>
          <p:cNvSpPr/>
          <p:nvPr/>
        </p:nvSpPr>
        <p:spPr>
          <a:xfrm>
            <a:off x="2357422"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Aşağı Ok"/>
          <p:cNvSpPr/>
          <p:nvPr/>
        </p:nvSpPr>
        <p:spPr>
          <a:xfrm>
            <a:off x="635795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Dikdörtgen"/>
          <p:cNvSpPr/>
          <p:nvPr/>
        </p:nvSpPr>
        <p:spPr>
          <a:xfrm>
            <a:off x="285720" y="2714620"/>
            <a:ext cx="8643998" cy="39290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ROTASYON UYGULAMASI: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Birimlerde yapılan işler gruplandırılır, personel belirli zaman aralıklarında(1 ay-3 ay-6 ay vb.) iş değişimi yapar.Eğer aynı işi yapan birimler(Örneğin hastanelerde poliklinikler,servisler vb.) mevcut ise personel belirli zaman aralıklarında bu birimlerde dönüşümlü görev  yapar.(Örneğin dahiliye servisinde 3 ay çalışan hemşire hariciye servisinde çalışmaya başlar,bu şekilde bir rotasyon döngüsü oluşturulur.)</a:t>
            </a:r>
          </a:p>
          <a:p>
            <a:r>
              <a:rPr lang="tr-TR" dirty="0" smtClean="0">
                <a:solidFill>
                  <a:schemeClr val="tx1"/>
                </a:solidFill>
              </a:rPr>
              <a:t>Ayrıca her birimde birim sorumlusu ,birim kalite sorumlusu,birim eğitim sorumlusu arasında rotasyon döngüsü mevcuttur.</a:t>
            </a:r>
            <a:endParaRPr lang="tr-TR" dirty="0">
              <a:solidFill>
                <a:schemeClr val="tx1"/>
              </a:solidFill>
            </a:endParaRPr>
          </a:p>
        </p:txBody>
      </p:sp>
      <p:sp>
        <p:nvSpPr>
          <p:cNvPr id="38" name="37 İçerik Yer Tutucusu"/>
          <p:cNvSpPr>
            <a:spLocks noGrp="1"/>
          </p:cNvSpPr>
          <p:nvPr>
            <p:ph idx="1"/>
          </p:nvPr>
        </p:nvSpPr>
        <p:spPr>
          <a:xfrm>
            <a:off x="457200" y="-45718"/>
            <a:ext cx="8229600" cy="45719"/>
          </a:xfrm>
        </p:spPr>
        <p:txBody>
          <a:bodyPr>
            <a:normAutofit fontScale="25000" lnSpcReduction="20000"/>
          </a:bodyPr>
          <a:lstStyle/>
          <a:p>
            <a:endParaRPr lang="tr-TR" dirty="0"/>
          </a:p>
        </p:txBody>
      </p:sp>
      <p:pic>
        <p:nvPicPr>
          <p:cNvPr id="17" name="16 Resim" descr="proje ile ilgili görsel sonucu"/>
          <p:cNvPicPr/>
          <p:nvPr/>
        </p:nvPicPr>
        <p:blipFill>
          <a:blip r:embed="rId2" cstate="print"/>
          <a:srcRect/>
          <a:stretch>
            <a:fillRect/>
          </a:stretch>
        </p:blipFill>
        <p:spPr bwMode="auto">
          <a:xfrm>
            <a:off x="6643702" y="2786058"/>
            <a:ext cx="2000264" cy="1571636"/>
          </a:xfrm>
          <a:prstGeom prst="rect">
            <a:avLst/>
          </a:prstGeom>
          <a:noFill/>
          <a:ln w="9525">
            <a:noFill/>
            <a:miter lim="800000"/>
            <a:headEnd/>
            <a:tailEnd/>
          </a:ln>
        </p:spPr>
      </p:pic>
      <p:sp>
        <p:nvSpPr>
          <p:cNvPr id="19" name="18 Dikdörtgen"/>
          <p:cNvSpPr/>
          <p:nvPr/>
        </p:nvSpPr>
        <p:spPr>
          <a:xfrm>
            <a:off x="357158" y="2714620"/>
            <a:ext cx="4143404"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ECZANE BİRİMİ İÇİN GÖREV DÖNGÜSÜ</a:t>
            </a:r>
            <a:endParaRPr lang="tr-TR" dirty="0">
              <a:solidFill>
                <a:schemeClr val="tx1"/>
              </a:solidFill>
            </a:endParaRPr>
          </a:p>
        </p:txBody>
      </p:sp>
      <p:sp>
        <p:nvSpPr>
          <p:cNvPr id="25" name="24 Dikdörtgen"/>
          <p:cNvSpPr/>
          <p:nvPr/>
        </p:nvSpPr>
        <p:spPr>
          <a:xfrm>
            <a:off x="4643438" y="2714620"/>
            <a:ext cx="4143404"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SERVİSLER İÇİN GÖREV DÖNGÜSÜ</a:t>
            </a:r>
            <a:endParaRPr lang="tr-TR" dirty="0">
              <a:solidFill>
                <a:schemeClr val="tx1"/>
              </a:solidFill>
            </a:endParaRPr>
          </a:p>
        </p:txBody>
      </p:sp>
      <p:graphicFrame>
        <p:nvGraphicFramePr>
          <p:cNvPr id="27" name="3 İçerik Yer Tutucusu"/>
          <p:cNvGraphicFramePr>
            <a:graphicFrameLocks/>
          </p:cNvGraphicFramePr>
          <p:nvPr/>
        </p:nvGraphicFramePr>
        <p:xfrm>
          <a:off x="4857752" y="3357562"/>
          <a:ext cx="4286248" cy="3214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4 İçerik Yer Tutucusu"/>
          <p:cNvGraphicFramePr>
            <a:graphicFrameLocks/>
          </p:cNvGraphicFramePr>
          <p:nvPr/>
        </p:nvGraphicFramePr>
        <p:xfrm>
          <a:off x="2000232" y="2786058"/>
          <a:ext cx="4143372" cy="3286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 name="30 Dikdörtgen"/>
          <p:cNvSpPr/>
          <p:nvPr/>
        </p:nvSpPr>
        <p:spPr>
          <a:xfrm>
            <a:off x="4643438" y="2714620"/>
            <a:ext cx="4143404"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POLİKLİNİKLER İÇİN GÖREV DÖNGÜSÜ</a:t>
            </a:r>
            <a:endParaRPr lang="tr-TR" dirty="0">
              <a:solidFill>
                <a:schemeClr val="tx1"/>
              </a:solidFill>
            </a:endParaRPr>
          </a:p>
        </p:txBody>
      </p:sp>
      <p:graphicFrame>
        <p:nvGraphicFramePr>
          <p:cNvPr id="21" name="3 İçerik Yer Tutucusu"/>
          <p:cNvGraphicFramePr>
            <a:graphicFrameLocks/>
          </p:cNvGraphicFramePr>
          <p:nvPr/>
        </p:nvGraphicFramePr>
        <p:xfrm>
          <a:off x="357158" y="3429000"/>
          <a:ext cx="4429156" cy="30718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2" name="3 İçerik Yer Tutucusu"/>
          <p:cNvGraphicFramePr>
            <a:graphicFrameLocks/>
          </p:cNvGraphicFramePr>
          <p:nvPr/>
        </p:nvGraphicFramePr>
        <p:xfrm>
          <a:off x="4572000" y="3429000"/>
          <a:ext cx="4286248" cy="321473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ou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ox(out)">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ou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out)">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ou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out)">
                                      <p:cBhvr>
                                        <p:cTn id="38" dur="1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ox(out)">
                                      <p:cBhvr>
                                        <p:cTn id="48" dur="10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ox(ou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ox(out)">
                                      <p:cBhvr>
                                        <p:cTn id="58" dur="1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32"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ox(out)">
                                      <p:cBhvr>
                                        <p:cTn id="63" dur="1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2000" fill="hold"/>
                                        <p:tgtEl>
                                          <p:spTgt spid="20"/>
                                        </p:tgtEl>
                                        <p:attrNameLst>
                                          <p:attrName>ppt_x</p:attrName>
                                        </p:attrNameLst>
                                      </p:cBhvr>
                                      <p:tavLst>
                                        <p:tav tm="0">
                                          <p:val>
                                            <p:strVal val="#ppt_x"/>
                                          </p:val>
                                        </p:tav>
                                        <p:tav tm="100000">
                                          <p:val>
                                            <p:strVal val="#ppt_x"/>
                                          </p:val>
                                        </p:tav>
                                      </p:tavLst>
                                    </p:anim>
                                    <p:anim calcmode="lin" valueType="num">
                                      <p:cBhvr additive="base">
                                        <p:cTn id="69"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1"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2000" fill="hold"/>
                                        <p:tgtEl>
                                          <p:spTgt spid="30"/>
                                        </p:tgtEl>
                                        <p:attrNameLst>
                                          <p:attrName>ppt_x</p:attrName>
                                        </p:attrNameLst>
                                      </p:cBhvr>
                                      <p:tavLst>
                                        <p:tav tm="0">
                                          <p:val>
                                            <p:strVal val="#ppt_x"/>
                                          </p:val>
                                        </p:tav>
                                        <p:tav tm="100000">
                                          <p:val>
                                            <p:strVal val="#ppt_x"/>
                                          </p:val>
                                        </p:tav>
                                      </p:tavLst>
                                    </p:anim>
                                    <p:anim calcmode="lin" valueType="num">
                                      <p:cBhvr additive="base">
                                        <p:cTn id="75"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grpId="0" nodeType="clickEffect">
                                  <p:stCondLst>
                                    <p:cond delay="0"/>
                                  </p:stCondLst>
                                  <p:childTnLst>
                                    <p:anim calcmode="lin" valueType="num">
                                      <p:cBhvr additive="base">
                                        <p:cTn id="79" dur="500"/>
                                        <p:tgtEl>
                                          <p:spTgt spid="30"/>
                                        </p:tgtEl>
                                        <p:attrNameLst>
                                          <p:attrName>ppt_x</p:attrName>
                                        </p:attrNameLst>
                                      </p:cBhvr>
                                      <p:tavLst>
                                        <p:tav tm="0">
                                          <p:val>
                                            <p:strVal val="ppt_x"/>
                                          </p:val>
                                        </p:tav>
                                        <p:tav tm="100000">
                                          <p:val>
                                            <p:strVal val="ppt_x"/>
                                          </p:val>
                                        </p:tav>
                                      </p:tavLst>
                                    </p:anim>
                                    <p:anim calcmode="lin" valueType="num">
                                      <p:cBhvr additive="base">
                                        <p:cTn id="80" dur="500"/>
                                        <p:tgtEl>
                                          <p:spTgt spid="30"/>
                                        </p:tgtEl>
                                        <p:attrNameLst>
                                          <p:attrName>ppt_y</p:attrName>
                                        </p:attrNameLst>
                                      </p:cBhvr>
                                      <p:tavLst>
                                        <p:tav tm="0">
                                          <p:val>
                                            <p:strVal val="ppt_y"/>
                                          </p:val>
                                        </p:tav>
                                        <p:tav tm="100000">
                                          <p:val>
                                            <p:strVal val="1+ppt_h/2"/>
                                          </p:val>
                                        </p:tav>
                                      </p:tavLst>
                                    </p:anim>
                                    <p:set>
                                      <p:cBhvr>
                                        <p:cTn id="81" dur="1" fill="hold">
                                          <p:stCondLst>
                                            <p:cond delay="499"/>
                                          </p:stCondLst>
                                        </p:cTn>
                                        <p:tgtEl>
                                          <p:spTgt spid="3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ox(out)">
                                      <p:cBhvr>
                                        <p:cTn id="86" dur="10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1000" fill="hold"/>
                                        <p:tgtEl>
                                          <p:spTgt spid="21"/>
                                        </p:tgtEl>
                                        <p:attrNameLst>
                                          <p:attrName>ppt_x</p:attrName>
                                        </p:attrNameLst>
                                      </p:cBhvr>
                                      <p:tavLst>
                                        <p:tav tm="0">
                                          <p:val>
                                            <p:strVal val="#ppt_x"/>
                                          </p:val>
                                        </p:tav>
                                        <p:tav tm="100000">
                                          <p:val>
                                            <p:strVal val="#ppt_x"/>
                                          </p:val>
                                        </p:tav>
                                      </p:tavLst>
                                    </p:anim>
                                    <p:anim calcmode="lin" valueType="num">
                                      <p:cBhvr additive="base">
                                        <p:cTn id="9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ox(out)">
                                      <p:cBhvr>
                                        <p:cTn id="97" dur="10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1000" fill="hold"/>
                                        <p:tgtEl>
                                          <p:spTgt spid="27"/>
                                        </p:tgtEl>
                                        <p:attrNameLst>
                                          <p:attrName>ppt_x</p:attrName>
                                        </p:attrNameLst>
                                      </p:cBhvr>
                                      <p:tavLst>
                                        <p:tav tm="0">
                                          <p:val>
                                            <p:strVal val="#ppt_x"/>
                                          </p:val>
                                        </p:tav>
                                        <p:tav tm="100000">
                                          <p:val>
                                            <p:strVal val="#ppt_x"/>
                                          </p:val>
                                        </p:tav>
                                      </p:tavLst>
                                    </p:anim>
                                    <p:anim calcmode="lin" valueType="num">
                                      <p:cBhvr additive="base">
                                        <p:cTn id="103"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grpId="1" nodeType="clickEffect">
                                  <p:stCondLst>
                                    <p:cond delay="0"/>
                                  </p:stCondLst>
                                  <p:childTnLst>
                                    <p:anim calcmode="lin" valueType="num">
                                      <p:cBhvr additive="base">
                                        <p:cTn id="107" dur="500"/>
                                        <p:tgtEl>
                                          <p:spTgt spid="27"/>
                                        </p:tgtEl>
                                        <p:attrNameLst>
                                          <p:attrName>ppt_x</p:attrName>
                                        </p:attrNameLst>
                                      </p:cBhvr>
                                      <p:tavLst>
                                        <p:tav tm="0">
                                          <p:val>
                                            <p:strVal val="ppt_x"/>
                                          </p:val>
                                        </p:tav>
                                        <p:tav tm="100000">
                                          <p:val>
                                            <p:strVal val="ppt_x"/>
                                          </p:val>
                                        </p:tav>
                                      </p:tavLst>
                                    </p:anim>
                                    <p:anim calcmode="lin" valueType="num">
                                      <p:cBhvr additive="base">
                                        <p:cTn id="108" dur="500"/>
                                        <p:tgtEl>
                                          <p:spTgt spid="27"/>
                                        </p:tgtEl>
                                        <p:attrNameLst>
                                          <p:attrName>ppt_y</p:attrName>
                                        </p:attrNameLst>
                                      </p:cBhvr>
                                      <p:tavLst>
                                        <p:tav tm="0">
                                          <p:val>
                                            <p:strVal val="ppt_y"/>
                                          </p:val>
                                        </p:tav>
                                        <p:tav tm="100000">
                                          <p:val>
                                            <p:strVal val="1+ppt_h/2"/>
                                          </p:val>
                                        </p:tav>
                                      </p:tavLst>
                                    </p:anim>
                                    <p:set>
                                      <p:cBhvr>
                                        <p:cTn id="109" dur="1" fill="hold">
                                          <p:stCondLst>
                                            <p:cond delay="499"/>
                                          </p:stCondLst>
                                        </p:cTn>
                                        <p:tgtEl>
                                          <p:spTgt spid="2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2000" fill="hold"/>
                                        <p:tgtEl>
                                          <p:spTgt spid="31"/>
                                        </p:tgtEl>
                                        <p:attrNameLst>
                                          <p:attrName>ppt_x</p:attrName>
                                        </p:attrNameLst>
                                      </p:cBhvr>
                                      <p:tavLst>
                                        <p:tav tm="0">
                                          <p:val>
                                            <p:strVal val="1+#ppt_w/2"/>
                                          </p:val>
                                        </p:tav>
                                        <p:tav tm="100000">
                                          <p:val>
                                            <p:strVal val="#ppt_x"/>
                                          </p:val>
                                        </p:tav>
                                      </p:tavLst>
                                    </p:anim>
                                    <p:anim calcmode="lin" valueType="num">
                                      <p:cBhvr additive="base">
                                        <p:cTn id="115"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additive="base">
                                        <p:cTn id="120" dur="2000" fill="hold"/>
                                        <p:tgtEl>
                                          <p:spTgt spid="32"/>
                                        </p:tgtEl>
                                        <p:attrNameLst>
                                          <p:attrName>ppt_x</p:attrName>
                                        </p:attrNameLst>
                                      </p:cBhvr>
                                      <p:tavLst>
                                        <p:tav tm="0">
                                          <p:val>
                                            <p:strVal val="#ppt_x"/>
                                          </p:val>
                                        </p:tav>
                                        <p:tav tm="100000">
                                          <p:val>
                                            <p:strVal val="#ppt_x"/>
                                          </p:val>
                                        </p:tav>
                                      </p:tavLst>
                                    </p:anim>
                                    <p:anim calcmode="lin" valueType="num">
                                      <p:cBhvr additive="base">
                                        <p:cTn id="121" dur="2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22" grpId="0" animBg="1"/>
      <p:bldP spid="23" grpId="0" animBg="1"/>
      <p:bldP spid="24" grpId="0" animBg="1"/>
      <p:bldP spid="26" grpId="0" animBg="1"/>
      <p:bldP spid="28" grpId="0" animBg="1"/>
      <p:bldP spid="29" grpId="0" animBg="1"/>
      <p:bldP spid="20" grpId="0" animBg="1"/>
      <p:bldP spid="19" grpId="0" animBg="1"/>
      <p:bldP spid="25" grpId="0" animBg="1"/>
      <p:bldGraphic spid="27" grpId="0">
        <p:bldAsOne/>
      </p:bldGraphic>
      <p:bldGraphic spid="27" grpId="1">
        <p:bldAsOne/>
      </p:bldGraphic>
      <p:bldGraphic spid="30" grpId="0">
        <p:bldAsOne/>
      </p:bldGraphic>
      <p:bldGraphic spid="30" grpId="1">
        <p:bldAsOne/>
      </p:bldGraphic>
      <p:bldP spid="31" grpId="0" animBg="1"/>
      <p:bldGraphic spid="21" grpId="0">
        <p:bldAsOne/>
      </p:bldGraphic>
      <p:bldGraphic spid="3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aphicFrame>
        <p:nvGraphicFramePr>
          <p:cNvPr id="6" name="4 İçerik Yer Tutucusu"/>
          <p:cNvGraphicFramePr>
            <a:graphicFrameLocks/>
          </p:cNvGraphicFramePr>
          <p:nvPr/>
        </p:nvGraphicFramePr>
        <p:xfrm>
          <a:off x="467544" y="326580"/>
          <a:ext cx="8280920" cy="6213764"/>
        </p:xfrm>
        <a:graphic>
          <a:graphicData uri="http://schemas.openxmlformats.org/drawingml/2006/table">
            <a:tbl>
              <a:tblPr firstRow="1" bandRow="1">
                <a:tableStyleId>{5C22544A-7EE6-4342-B048-85BDC9FD1C3A}</a:tableStyleId>
              </a:tblPr>
              <a:tblGrid>
                <a:gridCol w="2070230"/>
                <a:gridCol w="2070230"/>
                <a:gridCol w="2070230"/>
                <a:gridCol w="2070230"/>
              </a:tblGrid>
              <a:tr h="58644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lt1"/>
                          </a:solidFill>
                          <a:latin typeface="+mn-lt"/>
                          <a:ea typeface="+mn-ea"/>
                          <a:cs typeface="+mn-cs"/>
                        </a:rPr>
                        <a:t>          ÇEŞİTLİ  ÜLKELERE AİT İŞYERİ MOBBİNG MAĞDURLARI YÜZDE ORANLARI</a:t>
                      </a:r>
                    </a:p>
                    <a:p>
                      <a:endParaRPr lang="tr-TR" dirty="0"/>
                    </a:p>
                  </a:txBody>
                  <a:tcPr>
                    <a:solidFill>
                      <a:schemeClr val="accent6">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86443">
                <a:tc>
                  <a:txBody>
                    <a:bodyPr/>
                    <a:lstStyle/>
                    <a:p>
                      <a:r>
                        <a:rPr lang="tr-TR" dirty="0" smtClean="0"/>
                        <a:t>ÜLKE ADI</a:t>
                      </a:r>
                      <a:endParaRPr lang="tr-TR" dirty="0"/>
                    </a:p>
                  </a:txBody>
                  <a:tcPr>
                    <a:solidFill>
                      <a:srgbClr val="FFC000"/>
                    </a:solidFill>
                  </a:tcPr>
                </a:tc>
                <a:tc>
                  <a:txBody>
                    <a:bodyPr/>
                    <a:lstStyle/>
                    <a:p>
                      <a:r>
                        <a:rPr lang="tr-TR" dirty="0" smtClean="0"/>
                        <a:t>ERKEK MAĞDURLAR %</a:t>
                      </a:r>
                      <a:endParaRPr lang="tr-TR" dirty="0"/>
                    </a:p>
                  </a:txBody>
                  <a:tcPr>
                    <a:solidFill>
                      <a:srgbClr val="FFC000"/>
                    </a:solidFill>
                  </a:tcPr>
                </a:tc>
                <a:tc>
                  <a:txBody>
                    <a:bodyPr/>
                    <a:lstStyle/>
                    <a:p>
                      <a:r>
                        <a:rPr lang="tr-TR" dirty="0" smtClean="0"/>
                        <a:t>KADIN MAĞDURLAR %</a:t>
                      </a:r>
                      <a:endParaRPr lang="tr-TR" dirty="0"/>
                    </a:p>
                  </a:txBody>
                  <a:tcPr>
                    <a:solidFill>
                      <a:srgbClr val="FFC000"/>
                    </a:solidFill>
                  </a:tcPr>
                </a:tc>
                <a:tc>
                  <a:txBody>
                    <a:bodyPr/>
                    <a:lstStyle/>
                    <a:p>
                      <a:r>
                        <a:rPr lang="tr-TR" dirty="0" smtClean="0"/>
                        <a:t>TOPLAM </a:t>
                      </a:r>
                    </a:p>
                    <a:p>
                      <a:r>
                        <a:rPr lang="tr-TR" dirty="0" smtClean="0"/>
                        <a:t>%</a:t>
                      </a:r>
                      <a:endParaRPr lang="tr-TR" dirty="0"/>
                    </a:p>
                  </a:txBody>
                  <a:tcPr>
                    <a:solidFill>
                      <a:srgbClr val="FFC000"/>
                    </a:solidFill>
                  </a:tcPr>
                </a:tc>
              </a:tr>
              <a:tr h="302109">
                <a:tc>
                  <a:txBody>
                    <a:bodyPr/>
                    <a:lstStyle/>
                    <a:p>
                      <a:pPr>
                        <a:lnSpc>
                          <a:spcPct val="115000"/>
                        </a:lnSpc>
                        <a:spcAft>
                          <a:spcPts val="0"/>
                        </a:spcAft>
                      </a:pPr>
                      <a:r>
                        <a:rPr lang="tr-TR" sz="1900" baseline="0" dirty="0">
                          <a:latin typeface="Calibri"/>
                          <a:ea typeface="Calibri"/>
                          <a:cs typeface="Times New Roman"/>
                        </a:rPr>
                        <a:t>Fransa</a:t>
                      </a:r>
                    </a:p>
                  </a:txBody>
                  <a:tcPr marL="68580" marR="68580" marT="0" marB="0">
                    <a:solidFill>
                      <a:srgbClr val="FFC000"/>
                    </a:solidFill>
                  </a:tcPr>
                </a:tc>
                <a:tc>
                  <a:txBody>
                    <a:bodyPr/>
                    <a:lstStyle/>
                    <a:p>
                      <a:pPr>
                        <a:lnSpc>
                          <a:spcPct val="115000"/>
                        </a:lnSpc>
                        <a:spcAft>
                          <a:spcPts val="0"/>
                        </a:spcAft>
                      </a:pPr>
                      <a:r>
                        <a:rPr lang="tr-TR" sz="1900" baseline="0" dirty="0">
                          <a:latin typeface="Calibri"/>
                          <a:ea typeface="Calibri"/>
                          <a:cs typeface="Times New Roman"/>
                        </a:rPr>
                        <a:t>11,2</a:t>
                      </a:r>
                    </a:p>
                  </a:txBody>
                  <a:tcPr marL="68580" marR="68580" marT="0" marB="0">
                    <a:solidFill>
                      <a:srgbClr val="FFC000"/>
                    </a:solidFill>
                  </a:tcPr>
                </a:tc>
                <a:tc>
                  <a:txBody>
                    <a:bodyPr/>
                    <a:lstStyle/>
                    <a:p>
                      <a:pPr>
                        <a:lnSpc>
                          <a:spcPct val="115000"/>
                        </a:lnSpc>
                        <a:spcAft>
                          <a:spcPts val="0"/>
                        </a:spcAft>
                      </a:pPr>
                      <a:r>
                        <a:rPr lang="tr-TR" sz="1900" baseline="0" dirty="0">
                          <a:latin typeface="Calibri"/>
                          <a:ea typeface="Calibri"/>
                          <a:cs typeface="Times New Roman"/>
                        </a:rPr>
                        <a:t>8,9</a:t>
                      </a:r>
                    </a:p>
                  </a:txBody>
                  <a:tcPr marL="68580" marR="68580" marT="0" marB="0">
                    <a:solidFill>
                      <a:srgbClr val="FFC000"/>
                    </a:solidFill>
                  </a:tcPr>
                </a:tc>
                <a:tc>
                  <a:txBody>
                    <a:bodyPr/>
                    <a:lstStyle/>
                    <a:p>
                      <a:pPr>
                        <a:lnSpc>
                          <a:spcPct val="115000"/>
                        </a:lnSpc>
                        <a:spcAft>
                          <a:spcPts val="0"/>
                        </a:spcAft>
                      </a:pPr>
                      <a:r>
                        <a:rPr lang="tr-TR" sz="1900" baseline="0" dirty="0">
                          <a:latin typeface="Calibri"/>
                          <a:ea typeface="Calibri"/>
                          <a:cs typeface="Times New Roman"/>
                        </a:rPr>
                        <a:t>20,1</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Amerika Bir.Devl.</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6,1</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11,8</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17,9</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Polonya</a:t>
                      </a:r>
                    </a:p>
                  </a:txBody>
                  <a:tcPr marL="68580" marR="68580" marT="0" marB="0">
                    <a:solidFill>
                      <a:srgbClr val="FFC000"/>
                    </a:solidFill>
                  </a:tcPr>
                </a:tc>
                <a:tc>
                  <a:txBody>
                    <a:bodyPr/>
                    <a:lstStyle/>
                    <a:p>
                      <a:pPr>
                        <a:lnSpc>
                          <a:spcPct val="115000"/>
                        </a:lnSpc>
                        <a:spcAft>
                          <a:spcPts val="0"/>
                        </a:spcAft>
                      </a:pPr>
                      <a:r>
                        <a:rPr lang="tr-TR" sz="1900" dirty="0">
                          <a:latin typeface="Calibri"/>
                          <a:ea typeface="Calibri"/>
                          <a:cs typeface="Times New Roman"/>
                        </a:rPr>
                        <a:t>8,7</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4,1</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12,8</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İngiltere</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3,2</a:t>
                      </a:r>
                    </a:p>
                  </a:txBody>
                  <a:tcPr marL="68580" marR="68580" marT="0" marB="0">
                    <a:solidFill>
                      <a:srgbClr val="FFC000"/>
                    </a:solidFill>
                  </a:tcPr>
                </a:tc>
                <a:tc>
                  <a:txBody>
                    <a:bodyPr/>
                    <a:lstStyle/>
                    <a:p>
                      <a:pPr>
                        <a:lnSpc>
                          <a:spcPct val="115000"/>
                        </a:lnSpc>
                        <a:spcAft>
                          <a:spcPts val="0"/>
                        </a:spcAft>
                      </a:pPr>
                      <a:r>
                        <a:rPr lang="tr-TR" sz="1900" dirty="0">
                          <a:latin typeface="Calibri"/>
                          <a:ea typeface="Calibri"/>
                          <a:cs typeface="Times New Roman"/>
                        </a:rPr>
                        <a:t>6,3</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9,5</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Afrika</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3,2</a:t>
                      </a:r>
                    </a:p>
                  </a:txBody>
                  <a:tcPr marL="68580" marR="68580" marT="0" marB="0">
                    <a:solidFill>
                      <a:srgbClr val="FFC000"/>
                    </a:solidFill>
                  </a:tcPr>
                </a:tc>
                <a:tc>
                  <a:txBody>
                    <a:bodyPr/>
                    <a:lstStyle/>
                    <a:p>
                      <a:pPr>
                        <a:lnSpc>
                          <a:spcPct val="115000"/>
                        </a:lnSpc>
                        <a:spcAft>
                          <a:spcPts val="0"/>
                        </a:spcAft>
                      </a:pPr>
                      <a:r>
                        <a:rPr lang="tr-TR" sz="1900" dirty="0">
                          <a:latin typeface="Calibri"/>
                          <a:ea typeface="Calibri"/>
                          <a:cs typeface="Times New Roman"/>
                        </a:rPr>
                        <a:t>4,3</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7,5</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Kırgızistan</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2,5</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3,4</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5,9</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Rusya Federasyonu</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3,2</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2,4</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5,6</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Endonezya</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2,3</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1,9</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4,2</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Ermenistan</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1,7</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0,9</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2,6</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Romanya</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0,4</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0,5</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0,9</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Arnavutluk</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0,4</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0,4</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0,8</a:t>
                      </a:r>
                    </a:p>
                  </a:txBody>
                  <a:tcPr marL="68580" marR="68580" marT="0" marB="0">
                    <a:solidFill>
                      <a:srgbClr val="FFC000"/>
                    </a:solidFill>
                  </a:tcPr>
                </a:tc>
              </a:tr>
              <a:tr h="335110">
                <a:tc>
                  <a:txBody>
                    <a:bodyPr/>
                    <a:lstStyle/>
                    <a:p>
                      <a:pPr>
                        <a:lnSpc>
                          <a:spcPct val="115000"/>
                        </a:lnSpc>
                        <a:spcAft>
                          <a:spcPts val="0"/>
                        </a:spcAft>
                      </a:pPr>
                      <a:r>
                        <a:rPr lang="tr-TR" sz="1900">
                          <a:latin typeface="Calibri"/>
                          <a:ea typeface="Calibri"/>
                          <a:cs typeface="Times New Roman"/>
                        </a:rPr>
                        <a:t>Macaristan</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0,6</a:t>
                      </a:r>
                    </a:p>
                  </a:txBody>
                  <a:tcPr marL="68580" marR="68580" marT="0" marB="0">
                    <a:solidFill>
                      <a:srgbClr val="FFC000"/>
                    </a:solidFill>
                  </a:tcPr>
                </a:tc>
                <a:tc>
                  <a:txBody>
                    <a:bodyPr/>
                    <a:lstStyle/>
                    <a:p>
                      <a:pPr>
                        <a:lnSpc>
                          <a:spcPct val="115000"/>
                        </a:lnSpc>
                        <a:spcAft>
                          <a:spcPts val="0"/>
                        </a:spcAft>
                      </a:pPr>
                      <a:r>
                        <a:rPr lang="tr-TR" sz="1900">
                          <a:latin typeface="Calibri"/>
                          <a:ea typeface="Calibri"/>
                          <a:cs typeface="Times New Roman"/>
                        </a:rPr>
                        <a:t>0,0</a:t>
                      </a:r>
                    </a:p>
                  </a:txBody>
                  <a:tcPr marL="68580" marR="68580" marT="0" marB="0">
                    <a:solidFill>
                      <a:srgbClr val="FFC000"/>
                    </a:solidFill>
                  </a:tcPr>
                </a:tc>
                <a:tc>
                  <a:txBody>
                    <a:bodyPr/>
                    <a:lstStyle/>
                    <a:p>
                      <a:pPr>
                        <a:lnSpc>
                          <a:spcPct val="115000"/>
                        </a:lnSpc>
                        <a:spcAft>
                          <a:spcPts val="0"/>
                        </a:spcAft>
                      </a:pPr>
                      <a:r>
                        <a:rPr lang="tr-TR" sz="1900" dirty="0">
                          <a:latin typeface="Calibri"/>
                          <a:ea typeface="Calibri"/>
                          <a:cs typeface="Times New Roman"/>
                        </a:rPr>
                        <a:t>0,6</a:t>
                      </a:r>
                    </a:p>
                  </a:txBody>
                  <a:tcPr marL="68580" marR="68580" marT="0" marB="0">
                    <a:solidFill>
                      <a:srgbClr val="FFC000"/>
                    </a:solidFill>
                  </a:tcPr>
                </a:tc>
              </a:tr>
              <a:tr h="83777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KAYNAK:</a:t>
                      </a:r>
                      <a:r>
                        <a:rPr lang="tr-TR" sz="1800" kern="1200" dirty="0" err="1" smtClean="0">
                          <a:solidFill>
                            <a:schemeClr val="dk1"/>
                          </a:solidFill>
                          <a:latin typeface="+mn-lt"/>
                          <a:ea typeface="+mn-ea"/>
                          <a:cs typeface="+mn-cs"/>
                        </a:rPr>
                        <a:t>Antonio</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Ascenzi</a:t>
                      </a:r>
                      <a:r>
                        <a:rPr lang="tr-TR" sz="1800" kern="1200" dirty="0" smtClean="0">
                          <a:solidFill>
                            <a:schemeClr val="dk1"/>
                          </a:solidFill>
                          <a:latin typeface="+mn-lt"/>
                          <a:ea typeface="+mn-ea"/>
                          <a:cs typeface="+mn-cs"/>
                        </a:rPr>
                        <a:t> ve </a:t>
                      </a:r>
                      <a:r>
                        <a:rPr lang="tr-TR" sz="1800" kern="1200" dirty="0" err="1" smtClean="0">
                          <a:solidFill>
                            <a:schemeClr val="dk1"/>
                          </a:solidFill>
                          <a:latin typeface="+mn-lt"/>
                          <a:ea typeface="+mn-ea"/>
                          <a:cs typeface="+mn-cs"/>
                        </a:rPr>
                        <a:t>Gian</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Luigi</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Bergagio</a:t>
                      </a:r>
                      <a:r>
                        <a:rPr lang="tr-TR" sz="1800" kern="1200" dirty="0" smtClean="0">
                          <a:solidFill>
                            <a:schemeClr val="dk1"/>
                          </a:solidFill>
                          <a:latin typeface="+mn-lt"/>
                          <a:ea typeface="+mn-ea"/>
                          <a:cs typeface="+mn-cs"/>
                        </a:rPr>
                        <a:t> (2000), II </a:t>
                      </a:r>
                      <a:r>
                        <a:rPr lang="tr-TR" sz="1800" kern="1200" dirty="0" err="1" smtClean="0">
                          <a:solidFill>
                            <a:schemeClr val="dk1"/>
                          </a:solidFill>
                          <a:latin typeface="+mn-lt"/>
                          <a:ea typeface="+mn-ea"/>
                          <a:cs typeface="+mn-cs"/>
                        </a:rPr>
                        <a:t>Mobbing</a:t>
                      </a:r>
                      <a:r>
                        <a:rPr lang="tr-TR" sz="1800" kern="1200" dirty="0" smtClean="0">
                          <a:solidFill>
                            <a:schemeClr val="dk1"/>
                          </a:solidFill>
                          <a:latin typeface="+mn-lt"/>
                          <a:ea typeface="+mn-ea"/>
                          <a:cs typeface="+mn-cs"/>
                        </a:rPr>
                        <a:t>, II Marketing </a:t>
                      </a:r>
                      <a:r>
                        <a:rPr lang="tr-TR" sz="1800" kern="1200" dirty="0" err="1" smtClean="0">
                          <a:solidFill>
                            <a:schemeClr val="dk1"/>
                          </a:solidFill>
                          <a:latin typeface="+mn-lt"/>
                          <a:ea typeface="+mn-ea"/>
                          <a:cs typeface="+mn-cs"/>
                        </a:rPr>
                        <a:t>Sociale</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Come</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Strumento</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per</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Combatterlo</a:t>
                      </a:r>
                      <a:r>
                        <a:rPr lang="tr-TR" sz="1800" kern="1200" dirty="0" smtClean="0">
                          <a:solidFill>
                            <a:schemeClr val="dk1"/>
                          </a:solidFill>
                          <a:latin typeface="+mn-lt"/>
                          <a:ea typeface="+mn-ea"/>
                          <a:cs typeface="+mn-cs"/>
                        </a:rPr>
                        <a:t> </a:t>
                      </a:r>
                    </a:p>
                    <a:p>
                      <a:endParaRPr lang="tr-TR" dirty="0"/>
                    </a:p>
                  </a:txBody>
                  <a:tcPr>
                    <a:solidFill>
                      <a:srgbClr val="00B050"/>
                    </a:solidFill>
                  </a:tcPr>
                </a:tc>
                <a:tc hMerge="1">
                  <a:txBody>
                    <a:bodyPr/>
                    <a:lstStyle/>
                    <a:p>
                      <a:endParaRPr lang="tr-TR" dirty="0"/>
                    </a:p>
                  </a:txBody>
                  <a:tcPr>
                    <a:solidFill>
                      <a:srgbClr val="FFC000"/>
                    </a:solidFill>
                  </a:tcPr>
                </a:tc>
                <a:tc hMerge="1">
                  <a:txBody>
                    <a:bodyPr/>
                    <a:lstStyle/>
                    <a:p>
                      <a:endParaRPr lang="tr-TR" dirty="0"/>
                    </a:p>
                  </a:txBody>
                  <a:tcPr>
                    <a:solidFill>
                      <a:srgbClr val="FFC000"/>
                    </a:solidFill>
                  </a:tcPr>
                </a:tc>
                <a:tc hMerge="1">
                  <a:txBody>
                    <a:bodyPr/>
                    <a:lstStyle/>
                    <a:p>
                      <a:endParaRPr lang="tr-TR" dirty="0"/>
                    </a:p>
                  </a:txBody>
                  <a:tcPr>
                    <a:solidFill>
                      <a:srgbClr val="FFC000"/>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4" name="3 Dikdörtgen"/>
          <p:cNvSpPr/>
          <p:nvPr/>
        </p:nvSpPr>
        <p:spPr>
          <a:xfrm>
            <a:off x="1500166" y="214290"/>
            <a:ext cx="6357982"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OLUŞMASINI ENGELLEYEN UYGULAMALAR</a:t>
            </a:r>
            <a:endParaRPr lang="tr-TR" dirty="0">
              <a:solidFill>
                <a:schemeClr val="tx1"/>
              </a:solidFill>
            </a:endParaRPr>
          </a:p>
        </p:txBody>
      </p:sp>
      <p:sp>
        <p:nvSpPr>
          <p:cNvPr id="5" name="4 Aşağı Ok"/>
          <p:cNvSpPr/>
          <p:nvPr/>
        </p:nvSpPr>
        <p:spPr>
          <a:xfrm rot="2208549">
            <a:off x="950025" y="850074"/>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4143372"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rot="19536712">
            <a:off x="7947979" y="849209"/>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178591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YETKİLİLİK UYGULAMASI</a:t>
            </a:r>
            <a:endParaRPr lang="tr-TR" dirty="0"/>
          </a:p>
        </p:txBody>
      </p:sp>
      <p:sp>
        <p:nvSpPr>
          <p:cNvPr id="22" name="21 Dikdörtgen"/>
          <p:cNvSpPr/>
          <p:nvPr/>
        </p:nvSpPr>
        <p:spPr>
          <a:xfrm>
            <a:off x="750095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İDARİ BİLİMLER UYGULAMASI</a:t>
            </a:r>
            <a:endParaRPr lang="tr-TR" dirty="0"/>
          </a:p>
        </p:txBody>
      </p:sp>
      <p:sp>
        <p:nvSpPr>
          <p:cNvPr id="23" name="22 Dikdörtgen"/>
          <p:cNvSpPr/>
          <p:nvPr/>
        </p:nvSpPr>
        <p:spPr>
          <a:xfrm>
            <a:off x="214282"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ROTASYON</a:t>
            </a:r>
          </a:p>
          <a:p>
            <a:pPr algn="ctr"/>
            <a:r>
              <a:rPr lang="tr-TR" dirty="0" smtClean="0"/>
              <a:t>UYGULAMASI</a:t>
            </a:r>
            <a:endParaRPr lang="tr-TR" dirty="0"/>
          </a:p>
        </p:txBody>
      </p:sp>
      <p:sp>
        <p:nvSpPr>
          <p:cNvPr id="24" name="23 Dikdörtgen"/>
          <p:cNvSpPr/>
          <p:nvPr/>
        </p:nvSpPr>
        <p:spPr>
          <a:xfrm>
            <a:off x="3357554" y="1500174"/>
            <a:ext cx="221457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MERKEZİ ELEKTRONİK ÇALIŞAN MEMNUNİYETİ ANKETİ UYGULAMASI</a:t>
            </a:r>
            <a:endParaRPr lang="tr-TR" dirty="0"/>
          </a:p>
        </p:txBody>
      </p:sp>
      <p:sp>
        <p:nvSpPr>
          <p:cNvPr id="26" name="25 Dikdörtgen"/>
          <p:cNvSpPr/>
          <p:nvPr/>
        </p:nvSpPr>
        <p:spPr>
          <a:xfrm>
            <a:off x="5643570" y="1500174"/>
            <a:ext cx="1785950"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MOBBİNG ÖLÇÜM </a:t>
            </a:r>
          </a:p>
          <a:p>
            <a:pPr algn="ctr"/>
            <a:r>
              <a:rPr lang="tr-TR" dirty="0" smtClean="0"/>
              <a:t>UYGULAMASI</a:t>
            </a:r>
            <a:endParaRPr lang="tr-TR" dirty="0"/>
          </a:p>
        </p:txBody>
      </p:sp>
      <p:sp>
        <p:nvSpPr>
          <p:cNvPr id="28" name="27 Aşağı Ok"/>
          <p:cNvSpPr/>
          <p:nvPr/>
        </p:nvSpPr>
        <p:spPr>
          <a:xfrm>
            <a:off x="2357422"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Aşağı Ok"/>
          <p:cNvSpPr/>
          <p:nvPr/>
        </p:nvSpPr>
        <p:spPr>
          <a:xfrm>
            <a:off x="635795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Dikdörtgen"/>
          <p:cNvSpPr/>
          <p:nvPr/>
        </p:nvSpPr>
        <p:spPr>
          <a:xfrm>
            <a:off x="285720" y="2714620"/>
            <a:ext cx="8643998" cy="39290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ROTASYON UYGULAMASI:</a:t>
            </a: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endParaRPr lang="tr-TR" dirty="0">
              <a:solidFill>
                <a:schemeClr val="tx1"/>
              </a:solidFill>
            </a:endParaRPr>
          </a:p>
        </p:txBody>
      </p:sp>
      <p:sp>
        <p:nvSpPr>
          <p:cNvPr id="38" name="37 İçerik Yer Tutucusu"/>
          <p:cNvSpPr>
            <a:spLocks noGrp="1"/>
          </p:cNvSpPr>
          <p:nvPr>
            <p:ph idx="1"/>
          </p:nvPr>
        </p:nvSpPr>
        <p:spPr>
          <a:xfrm>
            <a:off x="457200" y="-45718"/>
            <a:ext cx="8229600" cy="45719"/>
          </a:xfrm>
        </p:spPr>
        <p:txBody>
          <a:bodyPr>
            <a:normAutofit fontScale="25000" lnSpcReduction="20000"/>
          </a:bodyPr>
          <a:lstStyle/>
          <a:p>
            <a:endParaRPr lang="tr-TR" dirty="0"/>
          </a:p>
        </p:txBody>
      </p:sp>
      <p:sp>
        <p:nvSpPr>
          <p:cNvPr id="19" name="18 Dikdörtgen"/>
          <p:cNvSpPr/>
          <p:nvPr/>
        </p:nvSpPr>
        <p:spPr>
          <a:xfrm>
            <a:off x="357158" y="2714620"/>
            <a:ext cx="4143404"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TEMİZLİK PERSONELİ GÖREV DÖNGÜSÜ</a:t>
            </a:r>
            <a:endParaRPr lang="tr-TR" dirty="0">
              <a:solidFill>
                <a:schemeClr val="tx1"/>
              </a:solidFill>
            </a:endParaRPr>
          </a:p>
        </p:txBody>
      </p:sp>
      <p:graphicFrame>
        <p:nvGraphicFramePr>
          <p:cNvPr id="21" name="3 İçerik Yer Tutucusu"/>
          <p:cNvGraphicFramePr>
            <a:graphicFrameLocks/>
          </p:cNvGraphicFramePr>
          <p:nvPr/>
        </p:nvGraphicFramePr>
        <p:xfrm>
          <a:off x="285720" y="3429000"/>
          <a:ext cx="4429156"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24 Dikdörtgen"/>
          <p:cNvSpPr/>
          <p:nvPr/>
        </p:nvSpPr>
        <p:spPr>
          <a:xfrm>
            <a:off x="4643438" y="2714620"/>
            <a:ext cx="4143404"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GÜVENLİK GÖREVLİSİ GÖREV DÖNGÜSÜ</a:t>
            </a:r>
            <a:endParaRPr lang="tr-TR" dirty="0">
              <a:solidFill>
                <a:schemeClr val="tx1"/>
              </a:solidFill>
            </a:endParaRPr>
          </a:p>
        </p:txBody>
      </p:sp>
      <p:graphicFrame>
        <p:nvGraphicFramePr>
          <p:cNvPr id="27" name="3 İçerik Yer Tutucusu"/>
          <p:cNvGraphicFramePr>
            <a:graphicFrameLocks/>
          </p:cNvGraphicFramePr>
          <p:nvPr/>
        </p:nvGraphicFramePr>
        <p:xfrm>
          <a:off x="4572000" y="3357562"/>
          <a:ext cx="4286248" cy="32147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 name="32 İçerik Yer Tutucusu"/>
          <p:cNvSpPr txBox="1">
            <a:spLocks/>
          </p:cNvSpPr>
          <p:nvPr/>
        </p:nvSpPr>
        <p:spPr>
          <a:xfrm>
            <a:off x="214282" y="2714620"/>
            <a:ext cx="8643998" cy="40005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dirty="0" smtClean="0">
                <a:solidFill>
                  <a:schemeClr val="tx1"/>
                </a:solidFill>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ROTASYON UYGULAMASININ FAYDALARI</a:t>
            </a:r>
          </a:p>
          <a:p>
            <a:pPr marL="342900" indent="-342900">
              <a:spcBef>
                <a:spcPct val="20000"/>
              </a:spcBef>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p>
          <a:p>
            <a:pPr marL="342900" indent="-342900">
              <a:spcBef>
                <a:spcPct val="20000"/>
              </a:spcBef>
              <a:defRPr/>
            </a:pPr>
            <a:r>
              <a:rPr lang="tr-TR" sz="3200" dirty="0" smtClean="0">
                <a:solidFill>
                  <a:schemeClr val="tx1"/>
                </a:solidFill>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1.Personelin bilgi ve becerileri sürekli tazelenerek korunur,geliştirilir.                                                                  2.Tüm personelin eşit iş paylaşımı yapması sağlanır.                                                                   3.Birim içinde tüm personel her işi yapabilir hale gelir(otomatik yedekleme)                                                                                                   4.Personelin görev yeri sabit olmadığı için hiç bir personel keyfi uygulama yapamaz(</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mobbing</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engellenir)                                                                       5.Monotonluğu engeller.                                                                                     6.Oluşabilecek hataları önler.                                                                           7.Çalışma kalitesini ve verimini artırır.                                                                               8.</a:t>
            </a:r>
            <a:r>
              <a:rPr kumimoji="0" lang="tr-TR" sz="3200" b="0" i="0" u="none" strike="noStrike" kern="1200" cap="none" spc="0" normalizeH="0" noProof="0" dirty="0" smtClean="0">
                <a:ln>
                  <a:noFill/>
                </a:ln>
                <a:solidFill>
                  <a:schemeClr val="tx1"/>
                </a:solidFill>
                <a:effectLst/>
                <a:uLnTx/>
                <a:uFillTx/>
                <a:latin typeface="+mn-lt"/>
                <a:ea typeface="+mn-ea"/>
                <a:cs typeface="+mn-cs"/>
              </a:rPr>
              <a:t> Yeni uygulama ve projelere fırsat tanınmış olunur.                                          9.Tüm çalışanlar işyerinde güvenlik,sevgi,saygı görme,kendini gerçekleştirme ihtiyaçlarını karşılar.</a:t>
            </a:r>
            <a:r>
              <a:rPr lang="tr-TR" sz="2400" dirty="0" smtClean="0"/>
              <a:t>                                                                                                                                  </a:t>
            </a:r>
            <a:r>
              <a:rPr lang="tr-TR" sz="3100" dirty="0" smtClean="0">
                <a:solidFill>
                  <a:schemeClr val="tx1"/>
                </a:solidFill>
              </a:rPr>
              <a:t>10.Çalışanlar arasında oluşabilecek ‘‘Yok edici rekabet’’ engellenir.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noProof="0" dirty="0">
              <a:ln>
                <a:noFill/>
              </a:ln>
              <a:solidFill>
                <a:schemeClr val="tx1"/>
              </a:solidFill>
              <a:effectLst/>
              <a:uLnTx/>
              <a:uFillTx/>
              <a:latin typeface="+mn-lt"/>
              <a:ea typeface="+mn-ea"/>
              <a:cs typeface="+mn-cs"/>
            </a:endParaRPr>
          </a:p>
        </p:txBody>
      </p:sp>
      <p:sp>
        <p:nvSpPr>
          <p:cNvPr id="30" name="29 Dikdörtgen"/>
          <p:cNvSpPr/>
          <p:nvPr/>
        </p:nvSpPr>
        <p:spPr>
          <a:xfrm>
            <a:off x="285720" y="2786058"/>
            <a:ext cx="8572560" cy="3857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Birimde yürütülen görevler bir yada birkaç kişide sabitlenirse,birim hizmetlerinin verimi ve kalitesi düşer,yeni gelişme ve girişimlerin önü kapatılır,mobbing faaliyetlerine kapı aralanır(bir yada birkaç kişi işleri yürüttüğü için bu kişiler keyfi uygulamalar yapabilir),bunların  sonucunda da  birim hizmetlerinde oluşan hata oranı artar.</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pPr algn="ctr"/>
            <a:endParaRPr lang="tr-TR" dirty="0"/>
          </a:p>
        </p:txBody>
      </p:sp>
      <p:sp>
        <p:nvSpPr>
          <p:cNvPr id="35" name="34 Gülen Yüz"/>
          <p:cNvSpPr/>
          <p:nvPr/>
        </p:nvSpPr>
        <p:spPr>
          <a:xfrm>
            <a:off x="3571868" y="4214818"/>
            <a:ext cx="1071570" cy="1071570"/>
          </a:xfrm>
          <a:prstGeom prst="smileyFace">
            <a:avLst>
              <a:gd name="adj" fmla="val -46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6" name="3 İçerik Yer Tutucusu"/>
          <p:cNvGraphicFramePr>
            <a:graphicFrameLocks/>
          </p:cNvGraphicFramePr>
          <p:nvPr/>
        </p:nvGraphicFramePr>
        <p:xfrm>
          <a:off x="1643042" y="2857496"/>
          <a:ext cx="4929222" cy="378621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ppt_x"/>
                                          </p:val>
                                        </p:tav>
                                        <p:tav tm="100000">
                                          <p:val>
                                            <p:strVal val="#ppt_x"/>
                                          </p:val>
                                        </p:tav>
                                      </p:tavLst>
                                    </p:anim>
                                    <p:anim calcmode="lin" valueType="num">
                                      <p:cBhvr additive="base">
                                        <p:cTn id="13"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ox(out)">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2000" fill="hold"/>
                                        <p:tgtEl>
                                          <p:spTgt spid="31"/>
                                        </p:tgtEl>
                                        <p:attrNameLst>
                                          <p:attrName>ppt_x</p:attrName>
                                        </p:attrNameLst>
                                      </p:cBhvr>
                                      <p:tavLst>
                                        <p:tav tm="0">
                                          <p:val>
                                            <p:strVal val="#ppt_x"/>
                                          </p:val>
                                        </p:tav>
                                        <p:tav tm="100000">
                                          <p:val>
                                            <p:strVal val="#ppt_x"/>
                                          </p:val>
                                        </p:tav>
                                      </p:tavLst>
                                    </p:anim>
                                    <p:anim calcmode="lin" valueType="num">
                                      <p:cBhvr additive="base">
                                        <p:cTn id="30"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2000" fill="hold"/>
                                        <p:tgtEl>
                                          <p:spTgt spid="30"/>
                                        </p:tgtEl>
                                        <p:attrNameLst>
                                          <p:attrName>ppt_x</p:attrName>
                                        </p:attrNameLst>
                                      </p:cBhvr>
                                      <p:tavLst>
                                        <p:tav tm="0">
                                          <p:val>
                                            <p:strVal val="#ppt_x"/>
                                          </p:val>
                                        </p:tav>
                                        <p:tav tm="100000">
                                          <p:val>
                                            <p:strVal val="#ppt_x"/>
                                          </p:val>
                                        </p:tav>
                                      </p:tavLst>
                                    </p:anim>
                                    <p:anim calcmode="lin" valueType="num">
                                      <p:cBhvr additive="base">
                                        <p:cTn id="36"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ox(in)">
                                      <p:cBhvr>
                                        <p:cTn id="41" dur="10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Graphic spid="21" grpId="0">
        <p:bldAsOne/>
      </p:bldGraphic>
      <p:bldP spid="25" grpId="0" animBg="1"/>
      <p:bldGraphic spid="27" grpId="0">
        <p:bldAsOne/>
      </p:bldGraphic>
      <p:bldP spid="31" grpId="0" animBg="1"/>
      <p:bldP spid="35" grpId="0" animBg="1"/>
      <p:bldGraphic spid="3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4" name="3 Dikdörtgen"/>
          <p:cNvSpPr/>
          <p:nvPr/>
        </p:nvSpPr>
        <p:spPr>
          <a:xfrm>
            <a:off x="214282" y="142852"/>
            <a:ext cx="8715436" cy="23574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r>
              <a:rPr lang="tr-TR" dirty="0" smtClean="0">
                <a:solidFill>
                  <a:schemeClr val="tx1"/>
                </a:solidFill>
              </a:rPr>
              <a:t>‘‘İŞ ROTASYONU:</a:t>
            </a:r>
          </a:p>
          <a:p>
            <a:r>
              <a:rPr lang="tr-TR" dirty="0" smtClean="0">
                <a:solidFill>
                  <a:schemeClr val="tx1"/>
                </a:solidFill>
              </a:rPr>
              <a:t>İş rotasyonu çalışanların sistematik bir biçimde bir işten başka bir işe aktarılması sürecidir.  Amaç iş özelleştirilmesi sonucunda gelişebilecek olan çalışanın iş tatminsizliğini en düşük seviyeye getirmektir.  İş rotasyonu, personelin işten soğumasını azaltır, bilgi ve becerileri arttırır, örgüt bölümleri ve gruplar arasındaki anlayış ve uyumu geliştirir ve personelin önüne yeni alternatifler çıkartır. ’’                                                                                                        </a:t>
            </a:r>
            <a:r>
              <a:rPr lang="tr-TR" dirty="0" smtClean="0">
                <a:solidFill>
                  <a:schemeClr val="bg1"/>
                </a:solidFill>
              </a:rPr>
              <a:t>(KAYNAK:</a:t>
            </a:r>
            <a:r>
              <a:rPr lang="tr-TR" dirty="0" err="1" smtClean="0">
                <a:solidFill>
                  <a:schemeClr val="bg1"/>
                </a:solidFill>
              </a:rPr>
              <a:t>Sokolik</a:t>
            </a:r>
            <a:r>
              <a:rPr lang="tr-TR" dirty="0" smtClean="0">
                <a:solidFill>
                  <a:schemeClr val="bg1"/>
                </a:solidFill>
              </a:rPr>
              <a:t>,</a:t>
            </a:r>
            <a:r>
              <a:rPr lang="tr-TR" dirty="0" err="1" smtClean="0">
                <a:solidFill>
                  <a:schemeClr val="bg1"/>
                </a:solidFill>
              </a:rPr>
              <a:t>Stanley</a:t>
            </a:r>
            <a:r>
              <a:rPr lang="tr-TR" dirty="0" smtClean="0">
                <a:solidFill>
                  <a:schemeClr val="bg1"/>
                </a:solidFill>
              </a:rPr>
              <a:t> L. (1989 )207-226 </a:t>
            </a:r>
            <a:r>
              <a:rPr lang="tr-TR" dirty="0" err="1" smtClean="0">
                <a:solidFill>
                  <a:schemeClr val="bg1"/>
                </a:solidFill>
              </a:rPr>
              <a:t>The</a:t>
            </a:r>
            <a:r>
              <a:rPr lang="tr-TR" dirty="0" smtClean="0">
                <a:solidFill>
                  <a:schemeClr val="bg1"/>
                </a:solidFill>
              </a:rPr>
              <a:t> </a:t>
            </a:r>
            <a:r>
              <a:rPr lang="tr-TR" dirty="0" err="1" smtClean="0">
                <a:solidFill>
                  <a:schemeClr val="bg1"/>
                </a:solidFill>
              </a:rPr>
              <a:t>Personnel</a:t>
            </a:r>
            <a:r>
              <a:rPr lang="tr-TR" dirty="0" smtClean="0">
                <a:solidFill>
                  <a:schemeClr val="bg1"/>
                </a:solidFill>
              </a:rPr>
              <a:t> </a:t>
            </a:r>
            <a:r>
              <a:rPr lang="tr-TR" dirty="0" err="1" smtClean="0">
                <a:solidFill>
                  <a:schemeClr val="bg1"/>
                </a:solidFill>
              </a:rPr>
              <a:t>Process</a:t>
            </a:r>
            <a:r>
              <a:rPr lang="tr-TR" dirty="0" smtClean="0">
                <a:solidFill>
                  <a:schemeClr val="bg1"/>
                </a:solidFill>
              </a:rPr>
              <a:t>: </a:t>
            </a:r>
            <a:r>
              <a:rPr lang="tr-TR" dirty="0" err="1" smtClean="0">
                <a:solidFill>
                  <a:schemeClr val="bg1"/>
                </a:solidFill>
              </a:rPr>
              <a:t>Line</a:t>
            </a:r>
            <a:r>
              <a:rPr lang="tr-TR" dirty="0" smtClean="0">
                <a:solidFill>
                  <a:schemeClr val="bg1"/>
                </a:solidFill>
              </a:rPr>
              <a:t> </a:t>
            </a:r>
            <a:r>
              <a:rPr lang="tr-TR" dirty="0" err="1" smtClean="0">
                <a:solidFill>
                  <a:schemeClr val="bg1"/>
                </a:solidFill>
              </a:rPr>
              <a:t>and</a:t>
            </a:r>
            <a:r>
              <a:rPr lang="tr-TR" dirty="0" smtClean="0">
                <a:solidFill>
                  <a:schemeClr val="bg1"/>
                </a:solidFill>
              </a:rPr>
              <a:t> </a:t>
            </a:r>
            <a:r>
              <a:rPr lang="tr-TR" dirty="0" err="1" smtClean="0">
                <a:solidFill>
                  <a:schemeClr val="bg1"/>
                </a:solidFill>
              </a:rPr>
              <a:t>Staff</a:t>
            </a:r>
            <a:r>
              <a:rPr lang="tr-TR" dirty="0" smtClean="0">
                <a:solidFill>
                  <a:schemeClr val="bg1"/>
                </a:solidFill>
              </a:rPr>
              <a:t> </a:t>
            </a:r>
            <a:r>
              <a:rPr lang="tr-TR" dirty="0" err="1" smtClean="0">
                <a:solidFill>
                  <a:schemeClr val="bg1"/>
                </a:solidFill>
              </a:rPr>
              <a:t>Dimension</a:t>
            </a:r>
            <a:r>
              <a:rPr lang="tr-TR" dirty="0" smtClean="0">
                <a:solidFill>
                  <a:schemeClr val="bg1"/>
                </a:solidFill>
              </a:rPr>
              <a:t> İn </a:t>
            </a:r>
            <a:r>
              <a:rPr lang="tr-TR" dirty="0" err="1" smtClean="0">
                <a:solidFill>
                  <a:schemeClr val="bg1"/>
                </a:solidFill>
              </a:rPr>
              <a:t>Managing</a:t>
            </a:r>
            <a:r>
              <a:rPr lang="tr-TR" dirty="0" smtClean="0">
                <a:solidFill>
                  <a:schemeClr val="bg1"/>
                </a:solidFill>
              </a:rPr>
              <a:t> </a:t>
            </a:r>
            <a:r>
              <a:rPr lang="tr-TR" dirty="0" err="1" smtClean="0">
                <a:solidFill>
                  <a:schemeClr val="bg1"/>
                </a:solidFill>
              </a:rPr>
              <a:t>People</a:t>
            </a:r>
            <a:r>
              <a:rPr lang="tr-TR" dirty="0" smtClean="0">
                <a:solidFill>
                  <a:schemeClr val="bg1"/>
                </a:solidFill>
              </a:rPr>
              <a:t> at </a:t>
            </a:r>
            <a:r>
              <a:rPr lang="tr-TR" dirty="0" err="1" smtClean="0">
                <a:solidFill>
                  <a:schemeClr val="bg1"/>
                </a:solidFill>
              </a:rPr>
              <a:t>Work</a:t>
            </a:r>
            <a:r>
              <a:rPr lang="tr-TR" dirty="0" smtClean="0">
                <a:solidFill>
                  <a:schemeClr val="bg1"/>
                </a:solidFill>
              </a:rPr>
              <a:t>)</a:t>
            </a:r>
          </a:p>
          <a:p>
            <a:pPr algn="ctr"/>
            <a:endParaRPr lang="tr-TR" dirty="0"/>
          </a:p>
        </p:txBody>
      </p:sp>
      <p:sp>
        <p:nvSpPr>
          <p:cNvPr id="5" name="4 Dikdörtgen"/>
          <p:cNvSpPr/>
          <p:nvPr/>
        </p:nvSpPr>
        <p:spPr>
          <a:xfrm>
            <a:off x="214282" y="2571744"/>
            <a:ext cx="8715436" cy="40719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‘‘ROTASYON GEREKLİ Mİ? </a:t>
            </a:r>
          </a:p>
          <a:p>
            <a:r>
              <a:rPr lang="tr-TR" dirty="0" smtClean="0">
                <a:solidFill>
                  <a:schemeClr val="tx1"/>
                </a:solidFill>
              </a:rPr>
              <a:t>Rotasyonun bir kurum için ne anlam ifade ettiğini anlamak ve gerekli olup olmadığı sorgulanmak için “Rotasyon gerekli mi?” adı altında bir anket hazırlanmıştır. Bu anketin uygulama alanı olarak rotasyonun uygulandığı bir kuruluş seçilmiştir.</a:t>
            </a:r>
          </a:p>
          <a:p>
            <a:r>
              <a:rPr lang="tr-TR" dirty="0" smtClean="0">
                <a:solidFill>
                  <a:schemeClr val="tx1"/>
                </a:solidFill>
              </a:rPr>
              <a:t>Anketin uygulandığı kuruluş Türkiye’ de bankacılık sektöründe önde gelen bankalardan biridir.  Anket, bankanın Ankara’ da ki iki şubesinde ve toplam olarak 35 kişiye uygulanmıştır.</a:t>
            </a:r>
            <a:r>
              <a:rPr lang="tr-TR" dirty="0" smtClean="0"/>
              <a:t> </a:t>
            </a:r>
            <a:r>
              <a:rPr lang="tr-TR" dirty="0" smtClean="0">
                <a:solidFill>
                  <a:schemeClr val="tx1"/>
                </a:solidFill>
              </a:rPr>
              <a:t>Kurum gizliliğinden dolayı çalışmada kurumun isminin geçmemesi istenmiştir. </a:t>
            </a:r>
          </a:p>
          <a:p>
            <a:r>
              <a:rPr lang="tr-TR" dirty="0" smtClean="0">
                <a:solidFill>
                  <a:schemeClr val="tx1"/>
                </a:solidFill>
              </a:rPr>
              <a:t>Ankete katılanların %75’ i rotasyonun bir şirket için temel politika olmasını istemektedir. Zira yine katılımcıların %75’ i rotasyonun motivasyonu arttıracağını düşünmektedir.                                                                                                                                    SONUÇ ; anket sonucu rotasyon, kurumda ihtiyaç duyulan bir kavram olarak belirmektedir.’’</a:t>
            </a:r>
          </a:p>
          <a:p>
            <a:endParaRPr lang="tr-TR" dirty="0" smtClean="0">
              <a:solidFill>
                <a:schemeClr val="tx1"/>
              </a:solidFill>
            </a:endParaRPr>
          </a:p>
          <a:p>
            <a:r>
              <a:rPr lang="tr-TR" dirty="0" smtClean="0">
                <a:solidFill>
                  <a:schemeClr val="bg1"/>
                </a:solidFill>
              </a:rPr>
              <a:t>KAYNAK:ANKARA ÜNİVERSİTESİ SOSYAL BİLİMLER ENSTİTÜSÜ İNSAN KAYNAKLARI YÖNETİMİ VE KARİYER DANIŞMANLIĞI ANA BİLİM DALI İNSAN KAYNAKLARI YÖNETİMİ UYGULAMALARI:   ROTASYON GEREKLİ Mİ? Yüksek Lisans Dönem Projesi Seher Tuğba </a:t>
            </a:r>
            <a:r>
              <a:rPr lang="tr-TR" dirty="0" err="1" smtClean="0">
                <a:solidFill>
                  <a:schemeClr val="bg1"/>
                </a:solidFill>
              </a:rPr>
              <a:t>Kerman</a:t>
            </a:r>
            <a:r>
              <a:rPr lang="tr-TR" dirty="0" smtClean="0">
                <a:solidFill>
                  <a:schemeClr val="bg1"/>
                </a:solidFill>
              </a:rPr>
              <a:t> Ankara-2004</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a:solidFill>
                <a:schemeClr val="tx1"/>
              </a:solidFill>
            </a:endParaRPr>
          </a:p>
        </p:txBody>
      </p:sp>
      <p:sp>
        <p:nvSpPr>
          <p:cNvPr id="8" name="7 İçerik Yer Tutucusu"/>
          <p:cNvSpPr>
            <a:spLocks noGrp="1"/>
          </p:cNvSpPr>
          <p:nvPr>
            <p:ph idx="1"/>
          </p:nvPr>
        </p:nvSpPr>
        <p:spPr>
          <a:xfrm>
            <a:off x="457200" y="-45719"/>
            <a:ext cx="7400948" cy="45719"/>
          </a:xfrm>
        </p:spPr>
        <p:txBody>
          <a:bodyPr>
            <a:normAutofit fontScale="25000" lnSpcReduction="20000"/>
          </a:bodyPr>
          <a:lstStyle/>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graphicFrame>
        <p:nvGraphicFramePr>
          <p:cNvPr id="6" name="5 İçerik Yer Tutucusu"/>
          <p:cNvGraphicFramePr>
            <a:graphicFrameLocks noGrp="1"/>
          </p:cNvGraphicFramePr>
          <p:nvPr>
            <p:ph idx="1"/>
          </p:nvPr>
        </p:nvGraphicFramePr>
        <p:xfrm>
          <a:off x="142844" y="214290"/>
          <a:ext cx="8786874" cy="6269359"/>
        </p:xfrm>
        <a:graphic>
          <a:graphicData uri="http://schemas.openxmlformats.org/drawingml/2006/table">
            <a:tbl>
              <a:tblPr firstRow="1" bandRow="1">
                <a:tableStyleId>{5C22544A-7EE6-4342-B048-85BDC9FD1C3A}</a:tableStyleId>
              </a:tblPr>
              <a:tblGrid>
                <a:gridCol w="4393437"/>
                <a:gridCol w="4393437"/>
              </a:tblGrid>
              <a:tr h="600079">
                <a:tc gridSpan="2">
                  <a:txBody>
                    <a:bodyPr/>
                    <a:lstStyle/>
                    <a:p>
                      <a:endParaRPr lang="tr-TR" sz="1800" b="1" kern="1200" baseline="0" dirty="0" smtClean="0">
                        <a:solidFill>
                          <a:schemeClr val="tx1"/>
                        </a:solidFill>
                        <a:latin typeface="+mn-lt"/>
                        <a:ea typeface="+mn-ea"/>
                        <a:cs typeface="+mn-cs"/>
                      </a:endParaRPr>
                    </a:p>
                    <a:p>
                      <a:r>
                        <a:rPr lang="tr-TR" sz="1800" b="1" kern="1200" baseline="0" dirty="0" smtClean="0">
                          <a:solidFill>
                            <a:schemeClr val="tx1"/>
                          </a:solidFill>
                          <a:latin typeface="+mn-lt"/>
                          <a:ea typeface="+mn-ea"/>
                          <a:cs typeface="+mn-cs"/>
                        </a:rPr>
                        <a:t>TABLO: İŞYERLERİNDE KLASİK SİSTEM İLE ROTASYON SİSTEMİNİN KARŞILAŞTIRILMASI </a:t>
                      </a:r>
                      <a:endParaRPr lang="tr-TR" baseline="0" dirty="0">
                        <a:solidFill>
                          <a:schemeClr val="tx1"/>
                        </a:solidFill>
                      </a:endParaRPr>
                    </a:p>
                  </a:txBody>
                  <a:tcPr>
                    <a:solidFill>
                      <a:srgbClr val="FFC000"/>
                    </a:solidFill>
                  </a:tcPr>
                </a:tc>
                <a:tc hMerge="1">
                  <a:txBody>
                    <a:bodyPr/>
                    <a:lstStyle/>
                    <a:p>
                      <a:endParaRPr lang="tr-TR" dirty="0"/>
                    </a:p>
                  </a:txBody>
                  <a:tcPr/>
                </a:tc>
              </a:tr>
              <a:tr h="600079">
                <a:tc>
                  <a:txBody>
                    <a:bodyPr/>
                    <a:lstStyle/>
                    <a:p>
                      <a:r>
                        <a:rPr lang="tr-TR" sz="1800" kern="1200" baseline="0" dirty="0" smtClean="0">
                          <a:solidFill>
                            <a:schemeClr val="bg1"/>
                          </a:solidFill>
                          <a:latin typeface="+mn-lt"/>
                          <a:ea typeface="+mn-ea"/>
                          <a:cs typeface="+mn-cs"/>
                        </a:rPr>
                        <a:t>                      KLASİK SİSTEM </a:t>
                      </a:r>
                      <a:endParaRPr lang="tr-TR" baseline="0" dirty="0">
                        <a:solidFill>
                          <a:schemeClr val="bg1"/>
                        </a:solidFill>
                      </a:endParaRPr>
                    </a:p>
                  </a:txBody>
                  <a:tcPr>
                    <a:solidFill>
                      <a:srgbClr val="C00000"/>
                    </a:solidFill>
                  </a:tcPr>
                </a:tc>
                <a:tc>
                  <a:txBody>
                    <a:bodyPr/>
                    <a:lstStyle/>
                    <a:p>
                      <a:r>
                        <a:rPr lang="tr-TR" sz="1800" kern="1200" dirty="0" smtClean="0">
                          <a:solidFill>
                            <a:schemeClr val="dk1"/>
                          </a:solidFill>
                          <a:latin typeface="+mn-lt"/>
                          <a:ea typeface="+mn-ea"/>
                          <a:cs typeface="+mn-cs"/>
                        </a:rPr>
                        <a:t>                ROTASYON SİSTEMİ </a:t>
                      </a:r>
                      <a:endParaRPr lang="tr-TR" dirty="0"/>
                    </a:p>
                  </a:txBody>
                  <a:tcPr>
                    <a:solidFill>
                      <a:srgbClr val="00B050"/>
                    </a:solidFill>
                  </a:tcPr>
                </a:tc>
              </a:tr>
              <a:tr h="600079">
                <a:tc>
                  <a:txBody>
                    <a:bodyPr/>
                    <a:lstStyle/>
                    <a:p>
                      <a:r>
                        <a:rPr lang="tr-TR" sz="1800" kern="1200" baseline="0" dirty="0" smtClean="0">
                          <a:solidFill>
                            <a:schemeClr val="bg1"/>
                          </a:solidFill>
                          <a:latin typeface="+mn-lt"/>
                          <a:ea typeface="+mn-ea"/>
                          <a:cs typeface="+mn-cs"/>
                        </a:rPr>
                        <a:t>Tüm görev ve sorumluluk bir kişide toplanmıştır.</a:t>
                      </a:r>
                      <a:endParaRPr lang="tr-TR" baseline="0" dirty="0">
                        <a:solidFill>
                          <a:schemeClr val="bg1"/>
                        </a:solidFill>
                      </a:endParaRPr>
                    </a:p>
                  </a:txBody>
                  <a:tcPr>
                    <a:solidFill>
                      <a:srgbClr val="C00000"/>
                    </a:solidFill>
                  </a:tcPr>
                </a:tc>
                <a:tc>
                  <a:txBody>
                    <a:bodyPr/>
                    <a:lstStyle/>
                    <a:p>
                      <a:r>
                        <a:rPr lang="tr-TR" sz="1800" kern="1200" dirty="0" smtClean="0">
                          <a:solidFill>
                            <a:schemeClr val="dk1"/>
                          </a:solidFill>
                          <a:latin typeface="+mn-lt"/>
                          <a:ea typeface="+mn-ea"/>
                          <a:cs typeface="+mn-cs"/>
                        </a:rPr>
                        <a:t>Tüm görev ve sorumluklar çalışanlar arasında dönüşümlü yapılır.</a:t>
                      </a:r>
                      <a:endParaRPr lang="tr-TR" dirty="0"/>
                    </a:p>
                  </a:txBody>
                  <a:tcPr>
                    <a:solidFill>
                      <a:srgbClr val="00B050"/>
                    </a:solidFill>
                  </a:tcPr>
                </a:tc>
              </a:tr>
              <a:tr h="600079">
                <a:tc>
                  <a:txBody>
                    <a:bodyPr/>
                    <a:lstStyle/>
                    <a:p>
                      <a:r>
                        <a:rPr lang="tr-TR" sz="1800" kern="1200" baseline="0" dirty="0" smtClean="0">
                          <a:solidFill>
                            <a:schemeClr val="bg1"/>
                          </a:solidFill>
                          <a:latin typeface="+mn-lt"/>
                          <a:ea typeface="+mn-ea"/>
                          <a:cs typeface="+mn-cs"/>
                        </a:rPr>
                        <a:t>Çalışanlar arasında  ‘‘yok edici rekabet’’ oluşabilir.</a:t>
                      </a:r>
                      <a:endParaRPr lang="tr-TR" baseline="0" dirty="0">
                        <a:solidFill>
                          <a:schemeClr val="bg1"/>
                        </a:solidFill>
                      </a:endParaRPr>
                    </a:p>
                  </a:txBody>
                  <a:tcPr>
                    <a:solidFill>
                      <a:srgbClr val="C00000"/>
                    </a:solidFill>
                  </a:tcPr>
                </a:tc>
                <a:tc>
                  <a:txBody>
                    <a:bodyPr/>
                    <a:lstStyle/>
                    <a:p>
                      <a:r>
                        <a:rPr lang="tr-TR" sz="1800" kern="1200" dirty="0" smtClean="0">
                          <a:solidFill>
                            <a:schemeClr val="dk1"/>
                          </a:solidFill>
                          <a:latin typeface="+mn-lt"/>
                          <a:ea typeface="+mn-ea"/>
                          <a:cs typeface="+mn-cs"/>
                        </a:rPr>
                        <a:t>Çalışanlar arasında ‘‘ yok edici rekabet’’ oluşamaz.</a:t>
                      </a:r>
                      <a:endParaRPr lang="tr-TR" dirty="0"/>
                    </a:p>
                  </a:txBody>
                  <a:tcPr>
                    <a:solidFill>
                      <a:srgbClr val="00B050"/>
                    </a:solidFill>
                  </a:tcPr>
                </a:tc>
              </a:tr>
              <a:tr h="600079">
                <a:tc>
                  <a:txBody>
                    <a:bodyPr/>
                    <a:lstStyle/>
                    <a:p>
                      <a:r>
                        <a:rPr lang="tr-TR" sz="1800" kern="1200" baseline="0" dirty="0" smtClean="0">
                          <a:solidFill>
                            <a:schemeClr val="bg1"/>
                          </a:solidFill>
                          <a:latin typeface="+mn-lt"/>
                          <a:ea typeface="+mn-ea"/>
                          <a:cs typeface="+mn-cs"/>
                        </a:rPr>
                        <a:t>Yönetim, birimde çalışanları yada birim sorumlularını baskı altına alabilir</a:t>
                      </a:r>
                      <a:endParaRPr lang="tr-TR" baseline="0" dirty="0">
                        <a:solidFill>
                          <a:schemeClr val="bg1"/>
                        </a:solidFill>
                      </a:endParaRPr>
                    </a:p>
                  </a:txBody>
                  <a:tcPr>
                    <a:solidFill>
                      <a:srgbClr val="C00000"/>
                    </a:solidFill>
                  </a:tcPr>
                </a:tc>
                <a:tc>
                  <a:txBody>
                    <a:bodyPr/>
                    <a:lstStyle/>
                    <a:p>
                      <a:r>
                        <a:rPr lang="tr-TR" sz="1800" kern="1200" dirty="0" smtClean="0">
                          <a:solidFill>
                            <a:schemeClr val="dk1"/>
                          </a:solidFill>
                          <a:latin typeface="+mn-lt"/>
                          <a:ea typeface="+mn-ea"/>
                          <a:cs typeface="+mn-cs"/>
                        </a:rPr>
                        <a:t>Yönetim, birimde çalışanları yada birim sorumlularını baskı altına alamaz.</a:t>
                      </a:r>
                      <a:endParaRPr lang="tr-TR" dirty="0"/>
                    </a:p>
                  </a:txBody>
                  <a:tcPr>
                    <a:solidFill>
                      <a:srgbClr val="00B050"/>
                    </a:solidFill>
                  </a:tcPr>
                </a:tc>
              </a:tr>
              <a:tr h="600079">
                <a:tc>
                  <a:txBody>
                    <a:bodyPr/>
                    <a:lstStyle/>
                    <a:p>
                      <a:r>
                        <a:rPr lang="tr-TR" sz="1800" kern="1200" baseline="0" dirty="0" smtClean="0">
                          <a:solidFill>
                            <a:schemeClr val="bg1"/>
                          </a:solidFill>
                          <a:latin typeface="+mn-lt"/>
                          <a:ea typeface="+mn-ea"/>
                          <a:cs typeface="+mn-cs"/>
                        </a:rPr>
                        <a:t>Birim sorumlusu yada birimde çalışanlar yönetime baskı yapabilirler.</a:t>
                      </a:r>
                      <a:endParaRPr lang="tr-TR" baseline="0" dirty="0">
                        <a:solidFill>
                          <a:schemeClr val="bg1"/>
                        </a:solidFill>
                      </a:endParaRPr>
                    </a:p>
                  </a:txBody>
                  <a:tcPr>
                    <a:solidFill>
                      <a:srgbClr val="C00000"/>
                    </a:solidFill>
                  </a:tcPr>
                </a:tc>
                <a:tc>
                  <a:txBody>
                    <a:bodyPr/>
                    <a:lstStyle/>
                    <a:p>
                      <a:r>
                        <a:rPr lang="tr-TR" sz="1800" kern="1200" dirty="0" smtClean="0">
                          <a:solidFill>
                            <a:schemeClr val="dk1"/>
                          </a:solidFill>
                          <a:latin typeface="+mn-lt"/>
                          <a:ea typeface="+mn-ea"/>
                          <a:cs typeface="+mn-cs"/>
                        </a:rPr>
                        <a:t>Birim sorumlusu yada birimde çalışanlar yönetime baskı yapamazlar.</a:t>
                      </a:r>
                      <a:endParaRPr lang="tr-TR" dirty="0"/>
                    </a:p>
                  </a:txBody>
                  <a:tcPr>
                    <a:solidFill>
                      <a:srgbClr val="00B050"/>
                    </a:solidFill>
                  </a:tcPr>
                </a:tc>
              </a:tr>
              <a:tr h="600079">
                <a:tc>
                  <a:txBody>
                    <a:bodyPr/>
                    <a:lstStyle/>
                    <a:p>
                      <a:r>
                        <a:rPr lang="tr-TR" sz="1800" kern="1200" baseline="0" dirty="0" smtClean="0">
                          <a:solidFill>
                            <a:schemeClr val="bg1"/>
                          </a:solidFill>
                          <a:latin typeface="+mn-lt"/>
                          <a:ea typeface="+mn-ea"/>
                          <a:cs typeface="+mn-cs"/>
                        </a:rPr>
                        <a:t>Birim sorumlularının ve çalışanların alternatifi(yedeği) yoktur.Çalışanlar birimde  sadece belirli işleri yaparlar.</a:t>
                      </a:r>
                      <a:endParaRPr lang="tr-TR" baseline="0" dirty="0">
                        <a:solidFill>
                          <a:schemeClr val="bg1"/>
                        </a:solidFill>
                      </a:endParaRPr>
                    </a:p>
                  </a:txBody>
                  <a:tcPr>
                    <a:solidFill>
                      <a:srgbClr val="C00000"/>
                    </a:solidFill>
                  </a:tcPr>
                </a:tc>
                <a:tc>
                  <a:txBody>
                    <a:bodyPr/>
                    <a:lstStyle/>
                    <a:p>
                      <a:r>
                        <a:rPr lang="tr-TR" sz="1800" kern="1200" dirty="0" smtClean="0">
                          <a:solidFill>
                            <a:schemeClr val="dk1"/>
                          </a:solidFill>
                          <a:latin typeface="+mn-lt"/>
                          <a:ea typeface="+mn-ea"/>
                          <a:cs typeface="+mn-cs"/>
                        </a:rPr>
                        <a:t>Herkes herkesin alternatifidir.Çalışanlar birimdeki her işi yapabilirler.</a:t>
                      </a:r>
                      <a:endParaRPr lang="tr-TR" dirty="0"/>
                    </a:p>
                  </a:txBody>
                  <a:tcPr>
                    <a:solidFill>
                      <a:srgbClr val="00B050"/>
                    </a:solidFill>
                  </a:tcPr>
                </a:tc>
              </a:tr>
              <a:tr h="600079">
                <a:tc>
                  <a:txBody>
                    <a:bodyPr/>
                    <a:lstStyle/>
                    <a:p>
                      <a:r>
                        <a:rPr lang="tr-TR" sz="1800" kern="1200" baseline="0" dirty="0" smtClean="0">
                          <a:solidFill>
                            <a:schemeClr val="bg1"/>
                          </a:solidFill>
                          <a:latin typeface="+mn-lt"/>
                          <a:ea typeface="+mn-ea"/>
                          <a:cs typeface="+mn-cs"/>
                        </a:rPr>
                        <a:t>Birimdeki çalışma verimliliği huzur,adalet , gelişme,motivasyon azalır.Hata oranı artar.</a:t>
                      </a:r>
                      <a:endParaRPr lang="tr-TR" baseline="0" dirty="0">
                        <a:solidFill>
                          <a:schemeClr val="bg1"/>
                        </a:solidFill>
                      </a:endParaRPr>
                    </a:p>
                  </a:txBody>
                  <a:tcPr>
                    <a:solidFill>
                      <a:srgbClr val="C00000"/>
                    </a:solidFill>
                  </a:tcPr>
                </a:tc>
                <a:tc>
                  <a:txBody>
                    <a:bodyPr/>
                    <a:lstStyle/>
                    <a:p>
                      <a:r>
                        <a:rPr lang="tr-TR" sz="1800" kern="1200" dirty="0" smtClean="0">
                          <a:solidFill>
                            <a:schemeClr val="dk1"/>
                          </a:solidFill>
                          <a:latin typeface="+mn-lt"/>
                          <a:ea typeface="+mn-ea"/>
                          <a:cs typeface="+mn-cs"/>
                        </a:rPr>
                        <a:t>Birimdeki çalışma verimliliği, huzur,adalet, gelişme,motivasyon artar,hata oranı azalır.</a:t>
                      </a:r>
                      <a:endParaRPr lang="tr-TR" dirty="0"/>
                    </a:p>
                  </a:txBody>
                  <a:tcPr>
                    <a:solidFill>
                      <a:srgbClr val="00B050"/>
                    </a:solidFill>
                  </a:tcPr>
                </a:tc>
              </a:tr>
              <a:tr h="600079">
                <a:tc>
                  <a:txBody>
                    <a:bodyPr/>
                    <a:lstStyle/>
                    <a:p>
                      <a:r>
                        <a:rPr lang="tr-TR" sz="1800" kern="1200" baseline="0" dirty="0" smtClean="0">
                          <a:solidFill>
                            <a:schemeClr val="bg1"/>
                          </a:solidFill>
                          <a:latin typeface="+mn-lt"/>
                          <a:ea typeface="+mn-ea"/>
                          <a:cs typeface="+mn-cs"/>
                        </a:rPr>
                        <a:t>Tüm çalışanlar işyerinde; güvenlik , sevgi, saygı görme,kendini gerçekleştirme ihtiyaçlarını karşılayamazlar.</a:t>
                      </a:r>
                      <a:endParaRPr lang="tr-TR" baseline="0" dirty="0">
                        <a:solidFill>
                          <a:schemeClr val="bg1"/>
                        </a:solidFill>
                      </a:endParaRPr>
                    </a:p>
                  </a:txBody>
                  <a:tcPr>
                    <a:solidFill>
                      <a:srgbClr val="C00000"/>
                    </a:solidFill>
                  </a:tcPr>
                </a:tc>
                <a:tc>
                  <a:txBody>
                    <a:bodyPr/>
                    <a:lstStyle/>
                    <a:p>
                      <a:r>
                        <a:rPr lang="tr-TR" sz="1800" kern="1200" dirty="0" smtClean="0">
                          <a:solidFill>
                            <a:schemeClr val="dk1"/>
                          </a:solidFill>
                          <a:latin typeface="+mn-lt"/>
                          <a:ea typeface="+mn-ea"/>
                          <a:cs typeface="+mn-cs"/>
                        </a:rPr>
                        <a:t>Tüm çalışanlar işyerinde güvenlik, sevgi, saygı görme,kendini gerçekleştirme ihtiyaçlarını karşılarlar.</a:t>
                      </a:r>
                      <a:endParaRPr lang="tr-TR" dirty="0"/>
                    </a:p>
                  </a:txBody>
                  <a:tcPr>
                    <a:solidFill>
                      <a:srgbClr val="00B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38" name="37 İçerik Yer Tutucusu"/>
          <p:cNvSpPr>
            <a:spLocks noGrp="1"/>
          </p:cNvSpPr>
          <p:nvPr>
            <p:ph idx="1"/>
          </p:nvPr>
        </p:nvSpPr>
        <p:spPr>
          <a:xfrm>
            <a:off x="457200" y="-45718"/>
            <a:ext cx="8229600" cy="45719"/>
          </a:xfrm>
        </p:spPr>
        <p:txBody>
          <a:bodyPr>
            <a:normAutofit fontScale="25000" lnSpcReduction="20000"/>
          </a:bodyPr>
          <a:lstStyle/>
          <a:p>
            <a:endParaRPr lang="tr-TR" dirty="0"/>
          </a:p>
        </p:txBody>
      </p:sp>
      <p:pic>
        <p:nvPicPr>
          <p:cNvPr id="6" name="5 Resim"/>
          <p:cNvPicPr/>
          <p:nvPr/>
        </p:nvPicPr>
        <p:blipFill>
          <a:blip r:embed="rId2"/>
          <a:srcRect l="41653" t="32379" r="13554" b="26300"/>
          <a:stretch>
            <a:fillRect/>
          </a:stretch>
        </p:blipFill>
        <p:spPr bwMode="auto">
          <a:xfrm>
            <a:off x="2000232" y="1000108"/>
            <a:ext cx="5000660" cy="3786214"/>
          </a:xfrm>
          <a:prstGeom prst="rect">
            <a:avLst/>
          </a:prstGeom>
          <a:noFill/>
          <a:ln w="9525">
            <a:noFill/>
            <a:miter lim="800000"/>
            <a:headEnd/>
            <a:tailEnd/>
          </a:ln>
        </p:spPr>
      </p:pic>
      <p:pic>
        <p:nvPicPr>
          <p:cNvPr id="7" name="6 Resim"/>
          <p:cNvPicPr/>
          <p:nvPr/>
        </p:nvPicPr>
        <p:blipFill>
          <a:blip r:embed="rId2"/>
          <a:srcRect l="41653" t="73302" r="13554" b="18062"/>
          <a:stretch>
            <a:fillRect/>
          </a:stretch>
        </p:blipFill>
        <p:spPr bwMode="auto">
          <a:xfrm>
            <a:off x="2000232" y="428604"/>
            <a:ext cx="5000660" cy="619125"/>
          </a:xfrm>
          <a:prstGeom prst="rect">
            <a:avLst/>
          </a:prstGeom>
          <a:noFill/>
          <a:ln w="9525">
            <a:noFill/>
            <a:miter lim="800000"/>
            <a:headEnd/>
            <a:tailEnd/>
          </a:ln>
        </p:spPr>
      </p:pic>
      <p:sp>
        <p:nvSpPr>
          <p:cNvPr id="9" name="8 Dikdörtgen"/>
          <p:cNvSpPr/>
          <p:nvPr/>
        </p:nvSpPr>
        <p:spPr>
          <a:xfrm>
            <a:off x="285720" y="4857760"/>
            <a:ext cx="8643998" cy="7858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chemeClr val="tx1"/>
              </a:solidFill>
            </a:endParaRPr>
          </a:p>
          <a:p>
            <a:pPr algn="ctr"/>
            <a:r>
              <a:rPr lang="tr-TR" dirty="0" smtClean="0">
                <a:solidFill>
                  <a:schemeClr val="tx1"/>
                </a:solidFill>
              </a:rPr>
              <a:t>ABD’li Psikolog Abraham  </a:t>
            </a:r>
            <a:r>
              <a:rPr lang="tr-TR" dirty="0" err="1" smtClean="0">
                <a:solidFill>
                  <a:schemeClr val="tx1"/>
                </a:solidFill>
              </a:rPr>
              <a:t>Maslow</a:t>
            </a:r>
            <a:r>
              <a:rPr lang="tr-TR" dirty="0" smtClean="0">
                <a:solidFill>
                  <a:schemeClr val="tx1"/>
                </a:solidFill>
              </a:rPr>
              <a:t> tarafından </a:t>
            </a:r>
            <a:r>
              <a:rPr lang="tr-TR" dirty="0" smtClean="0">
                <a:solidFill>
                  <a:schemeClr val="tx1"/>
                </a:solidFill>
                <a:hlinkClick r:id="rId3" tooltip="1943"/>
              </a:rPr>
              <a:t>1943</a:t>
            </a:r>
            <a:r>
              <a:rPr lang="tr-TR" dirty="0" smtClean="0">
                <a:solidFill>
                  <a:schemeClr val="tx1"/>
                </a:solidFill>
              </a:rPr>
              <a:t> yılında yayınlanmış bir çalışmada ortaya atılmış ve sonrasında geliştirilmiş bir insan ihtiyaçları teorisidir.</a:t>
            </a:r>
          </a:p>
          <a:p>
            <a:pPr algn="ctr"/>
            <a:endParaRPr lang="tr-TR" dirty="0"/>
          </a:p>
        </p:txBody>
      </p:sp>
      <p:sp>
        <p:nvSpPr>
          <p:cNvPr id="12" name="11 Dikdörtgen"/>
          <p:cNvSpPr/>
          <p:nvPr/>
        </p:nvSpPr>
        <p:spPr>
          <a:xfrm>
            <a:off x="285720" y="4857760"/>
            <a:ext cx="8643998" cy="11430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chemeClr val="tx1"/>
              </a:solidFill>
            </a:endParaRPr>
          </a:p>
          <a:p>
            <a:pPr algn="ctr"/>
            <a:r>
              <a:rPr lang="tr-TR" dirty="0" err="1" smtClean="0">
                <a:solidFill>
                  <a:schemeClr val="tx1"/>
                </a:solidFill>
              </a:rPr>
              <a:t>Maslow’a</a:t>
            </a:r>
            <a:r>
              <a:rPr lang="tr-TR" dirty="0" smtClean="0">
                <a:solidFill>
                  <a:schemeClr val="tx1"/>
                </a:solidFill>
              </a:rPr>
              <a:t> göre insanların ihtiyaçları,temel ihtiyaçlardan başlayarak,kendini gerçekleştirme ile son bulan basamaklardan oluşan bir </a:t>
            </a:r>
            <a:r>
              <a:rPr lang="tr-TR" dirty="0" err="1" smtClean="0">
                <a:solidFill>
                  <a:schemeClr val="tx1"/>
                </a:solidFill>
              </a:rPr>
              <a:t>piramid</a:t>
            </a:r>
            <a:r>
              <a:rPr lang="tr-TR" dirty="0" smtClean="0">
                <a:solidFill>
                  <a:schemeClr val="tx1"/>
                </a:solidFill>
              </a:rPr>
              <a:t> oluşturur.Her bir basamak ihtiyacı tam olarak karşılandıkça bir üst basamağın ihtiyaçları istenir.Kendini gerçekleştirme ihtiyacı insanın en üst ihtiyacıdır.</a:t>
            </a:r>
          </a:p>
          <a:p>
            <a:pPr algn="ctr"/>
            <a:endParaRPr lang="tr-TR" dirty="0"/>
          </a:p>
        </p:txBody>
      </p:sp>
      <p:sp>
        <p:nvSpPr>
          <p:cNvPr id="13" name="12 Dikdörtgen"/>
          <p:cNvSpPr/>
          <p:nvPr/>
        </p:nvSpPr>
        <p:spPr>
          <a:xfrm>
            <a:off x="285720" y="4857760"/>
            <a:ext cx="8643998" cy="11430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chemeClr val="tx1"/>
              </a:solidFill>
            </a:endParaRPr>
          </a:p>
          <a:p>
            <a:pPr algn="ctr"/>
            <a:r>
              <a:rPr lang="tr-TR" dirty="0" smtClean="0">
                <a:solidFill>
                  <a:schemeClr val="tx1"/>
                </a:solidFill>
              </a:rPr>
              <a:t>KENDİNİ GERÇEKLEŞTİRME:Bir insanın sahip olduğu duygu,yetenek ,bilgi,tecrübe vb. potansiyellerini kullanarak ortaya bir eser çıkarması ve herkesin o kişiye imrenerek  takdir ederek bakmasını sağlaması kişinin kendisini gerçekleştirmesi olarak tanımlanabilir.</a:t>
            </a:r>
          </a:p>
          <a:p>
            <a:pPr algn="ctr"/>
            <a:endParaRPr lang="tr-TR" dirty="0">
              <a:solidFill>
                <a:schemeClr val="tx1"/>
              </a:solidFill>
            </a:endParaRPr>
          </a:p>
        </p:txBody>
      </p:sp>
      <p:sp>
        <p:nvSpPr>
          <p:cNvPr id="15" name="14 Dikdörtgen"/>
          <p:cNvSpPr/>
          <p:nvPr/>
        </p:nvSpPr>
        <p:spPr>
          <a:xfrm>
            <a:off x="285720" y="4857760"/>
            <a:ext cx="8643998" cy="11430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chemeClr val="tx1"/>
              </a:solidFill>
            </a:endParaRPr>
          </a:p>
          <a:p>
            <a:pPr algn="ctr"/>
            <a:r>
              <a:rPr lang="tr-TR" dirty="0" err="1" smtClean="0">
                <a:solidFill>
                  <a:schemeClr val="tx1"/>
                </a:solidFill>
              </a:rPr>
              <a:t>Mobbing</a:t>
            </a:r>
            <a:r>
              <a:rPr lang="tr-TR" dirty="0" smtClean="0">
                <a:solidFill>
                  <a:schemeClr val="tx1"/>
                </a:solidFill>
              </a:rPr>
              <a:t> uygulanan bir iş yerinde ki tüm çalışanlar  güvenlik ihtiyacı,sevgi ihtiyacı,saygı görme ihtiyacı ve kendini gerçekleştirme ihtiyacını karşılayamazlar.</a:t>
            </a:r>
          </a:p>
          <a:p>
            <a:pPr algn="ct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ppt_x"/>
                                          </p:val>
                                        </p:tav>
                                        <p:tav tm="100000">
                                          <p:val>
                                            <p:strVal val="#ppt_x"/>
                                          </p:val>
                                        </p:tav>
                                      </p:tavLst>
                                    </p:anim>
                                    <p:anim calcmode="lin" valueType="num">
                                      <p:cBhvr additive="base">
                                        <p:cTn id="13"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2000" fill="hold"/>
                                        <p:tgtEl>
                                          <p:spTgt spid="12"/>
                                        </p:tgtEl>
                                        <p:attrNameLst>
                                          <p:attrName>ppt_x</p:attrName>
                                        </p:attrNameLst>
                                      </p:cBhvr>
                                      <p:tavLst>
                                        <p:tav tm="0">
                                          <p:val>
                                            <p:strVal val="#ppt_x"/>
                                          </p:val>
                                        </p:tav>
                                        <p:tav tm="100000">
                                          <p:val>
                                            <p:strVal val="#ppt_x"/>
                                          </p:val>
                                        </p:tav>
                                      </p:tavLst>
                                    </p:anim>
                                    <p:anim calcmode="lin" valueType="num">
                                      <p:cBhvr additive="base">
                                        <p:cTn id="1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2000" fill="hold"/>
                                        <p:tgtEl>
                                          <p:spTgt spid="13"/>
                                        </p:tgtEl>
                                        <p:attrNameLst>
                                          <p:attrName>ppt_x</p:attrName>
                                        </p:attrNameLst>
                                      </p:cBhvr>
                                      <p:tavLst>
                                        <p:tav tm="0">
                                          <p:val>
                                            <p:strVal val="#ppt_x"/>
                                          </p:val>
                                        </p:tav>
                                        <p:tav tm="100000">
                                          <p:val>
                                            <p:strVal val="#ppt_x"/>
                                          </p:val>
                                        </p:tav>
                                      </p:tavLst>
                                    </p:anim>
                                    <p:anim calcmode="lin" valueType="num">
                                      <p:cBhvr additive="base">
                                        <p:cTn id="25"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2000" fill="hold"/>
                                        <p:tgtEl>
                                          <p:spTgt spid="15"/>
                                        </p:tgtEl>
                                        <p:attrNameLst>
                                          <p:attrName>ppt_x</p:attrName>
                                        </p:attrNameLst>
                                      </p:cBhvr>
                                      <p:tavLst>
                                        <p:tav tm="0">
                                          <p:val>
                                            <p:strVal val="#ppt_x"/>
                                          </p:val>
                                        </p:tav>
                                        <p:tav tm="100000">
                                          <p:val>
                                            <p:strVal val="#ppt_x"/>
                                          </p:val>
                                        </p:tav>
                                      </p:tavLst>
                                    </p:anim>
                                    <p:anim calcmode="lin" valueType="num">
                                      <p:cBhvr additive="base">
                                        <p:cTn id="31"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38" name="37 İçerik Yer Tutucusu"/>
          <p:cNvSpPr>
            <a:spLocks noGrp="1"/>
          </p:cNvSpPr>
          <p:nvPr>
            <p:ph idx="1"/>
          </p:nvPr>
        </p:nvSpPr>
        <p:spPr>
          <a:xfrm>
            <a:off x="457200" y="-45718"/>
            <a:ext cx="8229600" cy="45719"/>
          </a:xfrm>
        </p:spPr>
        <p:txBody>
          <a:bodyPr>
            <a:normAutofit fontScale="25000" lnSpcReduction="20000"/>
          </a:bodyPr>
          <a:lstStyle/>
          <a:p>
            <a:endParaRPr lang="tr-TR" dirty="0"/>
          </a:p>
        </p:txBody>
      </p:sp>
      <p:sp>
        <p:nvSpPr>
          <p:cNvPr id="25" name="24 Dikdörtgen"/>
          <p:cNvSpPr/>
          <p:nvPr/>
        </p:nvSpPr>
        <p:spPr>
          <a:xfrm>
            <a:off x="285720" y="1071546"/>
            <a:ext cx="8643998" cy="5357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ROTASYON SİSTEMİNE GEÇİŞ  AŞAMALARI: </a:t>
            </a:r>
          </a:p>
          <a:p>
            <a:endParaRPr lang="tr-TR" dirty="0" smtClean="0">
              <a:solidFill>
                <a:schemeClr val="tx1"/>
              </a:solidFill>
            </a:endParaRPr>
          </a:p>
          <a:p>
            <a:r>
              <a:rPr lang="tr-TR" dirty="0" smtClean="0">
                <a:solidFill>
                  <a:srgbClr val="C00000"/>
                </a:solidFill>
              </a:rPr>
              <a:t>1.İnanma aşaması:</a:t>
            </a:r>
          </a:p>
          <a:p>
            <a:r>
              <a:rPr lang="tr-TR" dirty="0" err="1" smtClean="0">
                <a:solidFill>
                  <a:schemeClr val="tx1"/>
                </a:solidFill>
              </a:rPr>
              <a:t>Mobbing</a:t>
            </a:r>
            <a:r>
              <a:rPr lang="tr-TR" dirty="0" smtClean="0">
                <a:solidFill>
                  <a:schemeClr val="tx1"/>
                </a:solidFill>
              </a:rPr>
              <a:t> şikayetinin en fazla görüldüğü bir kurum seçilerek en az üç pilot birim seçilerek </a:t>
            </a:r>
            <a:r>
              <a:rPr lang="tr-TR" dirty="0" err="1" smtClean="0">
                <a:solidFill>
                  <a:schemeClr val="tx1"/>
                </a:solidFill>
              </a:rPr>
              <a:t>mobbing</a:t>
            </a:r>
            <a:r>
              <a:rPr lang="tr-TR" dirty="0" smtClean="0">
                <a:solidFill>
                  <a:schemeClr val="tx1"/>
                </a:solidFill>
              </a:rPr>
              <a:t> anketlerinden yararlanılarak </a:t>
            </a:r>
            <a:r>
              <a:rPr lang="tr-TR" dirty="0" err="1" smtClean="0">
                <a:solidFill>
                  <a:schemeClr val="tx1"/>
                </a:solidFill>
              </a:rPr>
              <a:t>mobbing</a:t>
            </a:r>
            <a:r>
              <a:rPr lang="tr-TR" dirty="0" smtClean="0">
                <a:solidFill>
                  <a:schemeClr val="tx1"/>
                </a:solidFill>
              </a:rPr>
              <a:t> ölçümü gerçekleştirilir. Bu birimlerde rotasyon uygulaması başlatılır, altı ay sonra tekrar </a:t>
            </a:r>
            <a:r>
              <a:rPr lang="tr-TR" dirty="0" err="1" smtClean="0">
                <a:solidFill>
                  <a:schemeClr val="tx1"/>
                </a:solidFill>
              </a:rPr>
              <a:t>mobbing</a:t>
            </a:r>
            <a:r>
              <a:rPr lang="tr-TR" dirty="0" smtClean="0">
                <a:solidFill>
                  <a:schemeClr val="tx1"/>
                </a:solidFill>
              </a:rPr>
              <a:t> ölçümü yapılarak rotasyon uygulamasının </a:t>
            </a:r>
            <a:r>
              <a:rPr lang="tr-TR" dirty="0" err="1" smtClean="0">
                <a:solidFill>
                  <a:schemeClr val="tx1"/>
                </a:solidFill>
              </a:rPr>
              <a:t>mobbing</a:t>
            </a:r>
            <a:r>
              <a:rPr lang="tr-TR" dirty="0" smtClean="0">
                <a:solidFill>
                  <a:schemeClr val="tx1"/>
                </a:solidFill>
              </a:rPr>
              <a:t> üzerine etkisi ölçümlenmiş olur.</a:t>
            </a:r>
          </a:p>
          <a:p>
            <a:r>
              <a:rPr lang="tr-TR" dirty="0" smtClean="0">
                <a:solidFill>
                  <a:srgbClr val="C00000"/>
                </a:solidFill>
              </a:rPr>
              <a:t>2.Yaygınlaştırma aşaması:                                                                                                                                                             </a:t>
            </a:r>
            <a:r>
              <a:rPr lang="tr-TR" dirty="0" smtClean="0">
                <a:solidFill>
                  <a:schemeClr val="tx1"/>
                </a:solidFill>
              </a:rPr>
              <a:t>Eğer beklenilen başarılı sonuç alınırsa rotasyon uygulaması diğer kurum ve işyerlerinde yaygınlaştırılmaya  başlanır.</a:t>
            </a:r>
          </a:p>
          <a:p>
            <a:r>
              <a:rPr lang="tr-TR" dirty="0" smtClean="0">
                <a:solidFill>
                  <a:srgbClr val="C00000"/>
                </a:solidFill>
              </a:rPr>
              <a:t>3.Kurum-işyeri -devlet temel felsefesi haline getirilmesi aşaması:                                                                                 </a:t>
            </a:r>
            <a:r>
              <a:rPr lang="tr-TR" dirty="0" smtClean="0">
                <a:solidFill>
                  <a:schemeClr val="tx1"/>
                </a:solidFill>
              </a:rPr>
              <a:t>Rotasyon uygulamasının kurum için, işyeri için devlet için temel felsefe haline getirilmesi sağlanır. Okullarda ders kitaplarında ,toplantı,seminer,konferanslarda rotasyon uygulamasının önemi anlatılır.</a:t>
            </a:r>
          </a:p>
          <a:p>
            <a:r>
              <a:rPr lang="tr-TR" dirty="0" smtClean="0">
                <a:solidFill>
                  <a:srgbClr val="C00000"/>
                </a:solidFill>
              </a:rPr>
              <a:t>4.Kanunlaştırma aşaması:                                                                                                                  </a:t>
            </a:r>
            <a:r>
              <a:rPr lang="tr-TR" dirty="0" smtClean="0">
                <a:solidFill>
                  <a:schemeClr val="tx1"/>
                </a:solidFill>
              </a:rPr>
              <a:t>Rotasyon uygulaması kurumlarda ve işyerlerinde zorunlu hale getirilir.</a:t>
            </a:r>
          </a:p>
          <a:p>
            <a:pPr algn="ctr"/>
            <a:endParaRPr lang="tr-TR" dirty="0"/>
          </a:p>
        </p:txBody>
      </p:sp>
      <p:sp>
        <p:nvSpPr>
          <p:cNvPr id="6" name="17 Dikdörtgen"/>
          <p:cNvSpPr/>
          <p:nvPr/>
        </p:nvSpPr>
        <p:spPr>
          <a:xfrm>
            <a:off x="2071670" y="285728"/>
            <a:ext cx="5143536" cy="5715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tr-TR" dirty="0" smtClean="0"/>
              <a:t>    </a:t>
            </a:r>
            <a:r>
              <a:rPr lang="tr-TR" dirty="0" smtClean="0">
                <a:solidFill>
                  <a:schemeClr val="tx1"/>
                </a:solidFill>
              </a:rPr>
              <a:t>ROTASYON SİSTEMİNE NASIL GEÇİŞ YAPILABİLİR ?</a:t>
            </a:r>
            <a:endParaRPr lang="tr-T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000" fill="hold"/>
                                        <p:tgtEl>
                                          <p:spTgt spid="25"/>
                                        </p:tgtEl>
                                        <p:attrNameLst>
                                          <p:attrName>ppt_x</p:attrName>
                                        </p:attrNameLst>
                                      </p:cBhvr>
                                      <p:tavLst>
                                        <p:tav tm="0">
                                          <p:val>
                                            <p:strVal val="#ppt_x"/>
                                          </p:val>
                                        </p:tav>
                                        <p:tav tm="100000">
                                          <p:val>
                                            <p:strVal val="#ppt_x"/>
                                          </p:val>
                                        </p:tav>
                                      </p:tavLst>
                                    </p:anim>
                                    <p:anim calcmode="lin" valueType="num">
                                      <p:cBhvr additive="base">
                                        <p:cTn id="8"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4" name="3 Dikdörtgen"/>
          <p:cNvSpPr/>
          <p:nvPr/>
        </p:nvSpPr>
        <p:spPr>
          <a:xfrm>
            <a:off x="1500166" y="214290"/>
            <a:ext cx="6357982"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OLUŞMASINI ENGELLEYEN UYGULAMALAR</a:t>
            </a:r>
            <a:endParaRPr lang="tr-TR" dirty="0">
              <a:solidFill>
                <a:schemeClr val="tx1"/>
              </a:solidFill>
            </a:endParaRPr>
          </a:p>
        </p:txBody>
      </p:sp>
      <p:sp>
        <p:nvSpPr>
          <p:cNvPr id="5" name="4 Aşağı Ok"/>
          <p:cNvSpPr/>
          <p:nvPr/>
        </p:nvSpPr>
        <p:spPr>
          <a:xfrm rot="2208549">
            <a:off x="1021463" y="850073"/>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421481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rot="19536712">
            <a:off x="7876540" y="920646"/>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178591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YETKİLİLİK UYGULAMASI</a:t>
            </a:r>
            <a:endParaRPr lang="tr-TR" dirty="0"/>
          </a:p>
        </p:txBody>
      </p:sp>
      <p:sp>
        <p:nvSpPr>
          <p:cNvPr id="22" name="21 Dikdörtgen"/>
          <p:cNvSpPr/>
          <p:nvPr/>
        </p:nvSpPr>
        <p:spPr>
          <a:xfrm>
            <a:off x="750095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İDARİ BİLİMLER UYGULAMASI</a:t>
            </a:r>
            <a:endParaRPr lang="tr-TR" dirty="0"/>
          </a:p>
        </p:txBody>
      </p:sp>
      <p:sp>
        <p:nvSpPr>
          <p:cNvPr id="23" name="22 Dikdörtgen"/>
          <p:cNvSpPr/>
          <p:nvPr/>
        </p:nvSpPr>
        <p:spPr>
          <a:xfrm>
            <a:off x="214282"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ROTASYON</a:t>
            </a:r>
          </a:p>
          <a:p>
            <a:pPr algn="ctr"/>
            <a:r>
              <a:rPr lang="tr-TR" dirty="0" smtClean="0"/>
              <a:t>UYGULAMASI</a:t>
            </a:r>
            <a:endParaRPr lang="tr-TR" dirty="0"/>
          </a:p>
        </p:txBody>
      </p:sp>
      <p:sp>
        <p:nvSpPr>
          <p:cNvPr id="24" name="23 Dikdörtgen"/>
          <p:cNvSpPr/>
          <p:nvPr/>
        </p:nvSpPr>
        <p:spPr>
          <a:xfrm>
            <a:off x="3357554" y="1500174"/>
            <a:ext cx="221457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MERKEZİ ELEKTRONİK ÇALIŞAN MEMNUNİYETİ ANKETİ UYGULAMASI</a:t>
            </a:r>
            <a:endParaRPr lang="tr-TR" dirty="0"/>
          </a:p>
        </p:txBody>
      </p:sp>
      <p:sp>
        <p:nvSpPr>
          <p:cNvPr id="26" name="25 Dikdörtgen"/>
          <p:cNvSpPr/>
          <p:nvPr/>
        </p:nvSpPr>
        <p:spPr>
          <a:xfrm>
            <a:off x="5643570" y="1500174"/>
            <a:ext cx="1785950"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MOBBİNG ÖLÇÜM </a:t>
            </a:r>
          </a:p>
          <a:p>
            <a:pPr algn="ctr"/>
            <a:r>
              <a:rPr lang="tr-TR" dirty="0" smtClean="0"/>
              <a:t>UYGULAMASI</a:t>
            </a:r>
            <a:endParaRPr lang="tr-TR" dirty="0"/>
          </a:p>
        </p:txBody>
      </p:sp>
      <p:sp>
        <p:nvSpPr>
          <p:cNvPr id="28" name="27 Aşağı Ok"/>
          <p:cNvSpPr/>
          <p:nvPr/>
        </p:nvSpPr>
        <p:spPr>
          <a:xfrm>
            <a:off x="2357422"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Aşağı Ok"/>
          <p:cNvSpPr/>
          <p:nvPr/>
        </p:nvSpPr>
        <p:spPr>
          <a:xfrm>
            <a:off x="635795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Dikdörtgen"/>
          <p:cNvSpPr/>
          <p:nvPr/>
        </p:nvSpPr>
        <p:spPr>
          <a:xfrm>
            <a:off x="285720" y="2714620"/>
            <a:ext cx="8643998" cy="39290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YETKİLİLİK UYGULAMASI:</a:t>
            </a:r>
          </a:p>
          <a:p>
            <a:r>
              <a:rPr lang="tr-TR" dirty="0" smtClean="0">
                <a:solidFill>
                  <a:schemeClr val="tx1"/>
                </a:solidFill>
              </a:rPr>
              <a:t>Birimlerde  personelinin  görevlendirmesi yapılırken  kanunlarda belirtilmiş mesleki tanımlara uygun olarak görevlendirme yapılır. Örneğin; eczane biriminde eczacı ve eczane teknikeri görevlendirilir.</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endParaRPr lang="tr-TR" dirty="0">
              <a:solidFill>
                <a:schemeClr val="tx1"/>
              </a:solidFill>
            </a:endParaRPr>
          </a:p>
        </p:txBody>
      </p:sp>
      <p:pic>
        <p:nvPicPr>
          <p:cNvPr id="30" name="29 Resim" descr="https://encrypted-tbn2.gstatic.com/images?q=tbn:ANd9GcT28T1D8yIqWOstVeHy1mfEWO_R1ngjGbjmPx_QH4pj6uvjqSCGYNykaA"/>
          <p:cNvPicPr/>
          <p:nvPr/>
        </p:nvPicPr>
        <p:blipFill>
          <a:blip r:embed="rId2" cstate="print"/>
          <a:srcRect/>
          <a:stretch>
            <a:fillRect/>
          </a:stretch>
        </p:blipFill>
        <p:spPr bwMode="auto">
          <a:xfrm>
            <a:off x="6429388" y="4357694"/>
            <a:ext cx="2347924" cy="2019310"/>
          </a:xfrm>
          <a:prstGeom prst="rect">
            <a:avLst/>
          </a:prstGeom>
          <a:noFill/>
          <a:ln w="9525">
            <a:noFill/>
            <a:miter lim="800000"/>
            <a:headEnd/>
            <a:tailEnd/>
          </a:ln>
        </p:spPr>
      </p:pic>
      <p:sp>
        <p:nvSpPr>
          <p:cNvPr id="19" name="18 Dikdörtgen"/>
          <p:cNvSpPr/>
          <p:nvPr/>
        </p:nvSpPr>
        <p:spPr>
          <a:xfrm>
            <a:off x="214282" y="2714620"/>
            <a:ext cx="8786874" cy="39290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p>
          <a:p>
            <a:r>
              <a:rPr lang="tr-TR" dirty="0" smtClean="0">
                <a:solidFill>
                  <a:schemeClr val="tx1"/>
                </a:solidFill>
              </a:rPr>
              <a:t>‘’ECZACILAR VE ECZANELER HAKKINDA KANUN Kanun Numarası : 6197 Kabul Tarihi : 18/12/1953 Yayımlandığı R.Gazete : Tarih : 24/12/1953 Sayı : 8591 Yayımlandığı Düstur : Tertip : 3 Cilt : 35 Sayfa : 83 BİRİNCİ BÖLÜM Eczacılar Madde 1 – (Değişik: 17/5/2012-6308/1 md.) ECZACILIK; hastalıkların teşhis ve tedavisi ile hastalıklardan korunmada kullanılan tabii ve sentetik kaynaklı ilaç hammaddelerinden değişik </a:t>
            </a:r>
            <a:r>
              <a:rPr lang="tr-TR" dirty="0" err="1" smtClean="0">
                <a:solidFill>
                  <a:schemeClr val="tx1"/>
                </a:solidFill>
              </a:rPr>
              <a:t>farmasötik</a:t>
            </a:r>
            <a:r>
              <a:rPr lang="tr-TR" dirty="0" smtClean="0">
                <a:solidFill>
                  <a:schemeClr val="tx1"/>
                </a:solidFill>
              </a:rPr>
              <a:t> tipte ilaçların hazırlanması ve hastaya sunulması; ilacın analizlerinin yapılması, farmakolojik etkisinin devamlılığı, emniyeti, etkinliği ve maliyeti bakımından gözetimi; ilaçla ilgili standardizasyon ve kalite güvenliğinin sağlanması ve ilaç kullanımına bağlı sorunlar hakkında hastaların bilgilendirilmesi ve çıkan sorunların bildiriminin yapılmasına ilişkin faaliyetleri yürüten sağlık hizmetidir. Eczane açmak ve işletmek ile ecza deposu mesul müdürlüğü yapmak için eczacı olmak şarttır.’’ </a:t>
            </a:r>
            <a:r>
              <a:rPr lang="tr-TR" dirty="0" smtClean="0">
                <a:solidFill>
                  <a:srgbClr val="C00000"/>
                </a:solidFill>
              </a:rPr>
              <a:t>Bu kanuna göre eczacı ilaçla ilgili bölümlerde çalışabilir,tıbbi sarf deposunda yada ilaçla ilgili olmayan bölümlerde görevlendirilmemelidir.</a:t>
            </a:r>
          </a:p>
          <a:p>
            <a:pPr algn="ctr"/>
            <a:endParaRPr lang="tr-TR" dirty="0"/>
          </a:p>
        </p:txBody>
      </p:sp>
      <p:sp>
        <p:nvSpPr>
          <p:cNvPr id="38" name="37 İçerik Yer Tutucusu"/>
          <p:cNvSpPr>
            <a:spLocks noGrp="1"/>
          </p:cNvSpPr>
          <p:nvPr>
            <p:ph idx="1"/>
          </p:nvPr>
        </p:nvSpPr>
        <p:spPr>
          <a:xfrm>
            <a:off x="457200" y="-45718"/>
            <a:ext cx="8229600" cy="45719"/>
          </a:xfrm>
        </p:spPr>
        <p:txBody>
          <a:bodyPr>
            <a:normAutofit fontScale="25000" lnSpcReduction="20000"/>
          </a:bodyPr>
          <a:lstStyle/>
          <a:p>
            <a:endParaRPr lang="tr-TR" dirty="0"/>
          </a:p>
        </p:txBody>
      </p:sp>
      <p:sp>
        <p:nvSpPr>
          <p:cNvPr id="21" name="20 Dikdörtgen"/>
          <p:cNvSpPr/>
          <p:nvPr/>
        </p:nvSpPr>
        <p:spPr>
          <a:xfrm>
            <a:off x="285720" y="4143380"/>
            <a:ext cx="8643998" cy="24437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ECZANE TEKNİKERİ; ön lisans seviyesindeki eczane hizmetleri programından mezun; reçetedeki ilaçları eczacı gözetiminde hazırlayan ve eczacılık faaliyetlerine yardım eden sağlık teknikeridir.       (TABABET VE ŞUABATI SAN'ATLARININ TARZI İCRASINA DAİR KANUN Ek Madde 13 – (Ek: 6/4/2011-6225/9 md.) r))                                                                                         </a:t>
            </a:r>
            <a:r>
              <a:rPr lang="tr-TR" dirty="0" smtClean="0">
                <a:solidFill>
                  <a:srgbClr val="C00000"/>
                </a:solidFill>
              </a:rPr>
              <a:t>Bu kanuna göre eczane hizmetlerinde eczacıya  yardımcı olarak eczane teknikeri görevlendirilmelidir.</a:t>
            </a:r>
            <a:endParaRPr lang="tr-TR" dirty="0">
              <a:solidFill>
                <a:srgbClr val="C00000"/>
              </a:solidFill>
            </a:endParaRPr>
          </a:p>
        </p:txBody>
      </p:sp>
      <p:sp>
        <p:nvSpPr>
          <p:cNvPr id="25" name="24 Dikdörtgen"/>
          <p:cNvSpPr/>
          <p:nvPr/>
        </p:nvSpPr>
        <p:spPr>
          <a:xfrm>
            <a:off x="285720" y="4143380"/>
            <a:ext cx="8643998" cy="23574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Kanunlarda belirtilmiş mesleki tanımlara uygun olarak görevlendirme yapılmazsa,              Örneğin; eczanede eczane teknikeri yerine ebe ,hemşire </a:t>
            </a:r>
            <a:r>
              <a:rPr lang="tr-TR" dirty="0" err="1" smtClean="0">
                <a:solidFill>
                  <a:schemeClr val="tx1"/>
                </a:solidFill>
              </a:rPr>
              <a:t>vb.personel</a:t>
            </a:r>
            <a:r>
              <a:rPr lang="tr-TR" dirty="0" smtClean="0">
                <a:solidFill>
                  <a:schemeClr val="tx1"/>
                </a:solidFill>
              </a:rPr>
              <a:t> görevlendirilirse yada eczacı, sarf deposunda görevlendirilirse;</a:t>
            </a:r>
            <a:endParaRPr lang="tr-TR" dirty="0"/>
          </a:p>
        </p:txBody>
      </p:sp>
      <p:sp>
        <p:nvSpPr>
          <p:cNvPr id="27" name="26 Dikdörtgen"/>
          <p:cNvSpPr/>
          <p:nvPr/>
        </p:nvSpPr>
        <p:spPr>
          <a:xfrm>
            <a:off x="285720" y="4143380"/>
            <a:ext cx="8643998" cy="24539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1.Hata oranı artar,çünkü ebe ,hemşire </a:t>
            </a:r>
            <a:r>
              <a:rPr lang="tr-TR" dirty="0" err="1" smtClean="0">
                <a:solidFill>
                  <a:schemeClr val="tx1"/>
                </a:solidFill>
              </a:rPr>
              <a:t>vb.personel</a:t>
            </a:r>
            <a:r>
              <a:rPr lang="tr-TR" dirty="0" smtClean="0">
                <a:solidFill>
                  <a:schemeClr val="tx1"/>
                </a:solidFill>
              </a:rPr>
              <a:t> eczane teknikerinin almış olduğu ilaç eğitimine sahip değillerdir.                                                                                                                                                2. Mesleği dışında görev yapan personel zamanla asli mesleğinin bilgi ve becerilerini unutur,mesleği ile ilgili gelişmelerden haberdar olamaz,mesleğini geliştiremez.                                                       3.Mesleği dışında görev yapan personelin motivasyonu düşer,iş verimi azalır,dolayısıyla personel kaynağı verimli kullanılmamış olur.                                                                                      4.Mesleği dışında görevlendirilen personelin meslek branşında personel eksikliği oluşur.                                                                                        5. Mesleği ile ilgisi olmayan işlerde çalıştırılan personel MOBBİNGE maruz bırakılmış olur.</a:t>
            </a:r>
            <a:endParaRPr lang="tr-T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ou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000" fill="hold"/>
                                        <p:tgtEl>
                                          <p:spTgt spid="20"/>
                                        </p:tgtEl>
                                        <p:attrNameLst>
                                          <p:attrName>ppt_x</p:attrName>
                                        </p:attrNameLst>
                                      </p:cBhvr>
                                      <p:tavLst>
                                        <p:tav tm="0">
                                          <p:val>
                                            <p:strVal val="#ppt_x"/>
                                          </p:val>
                                        </p:tav>
                                        <p:tav tm="100000">
                                          <p:val>
                                            <p:strVal val="#ppt_x"/>
                                          </p:val>
                                        </p:tav>
                                      </p:tavLst>
                                    </p:anim>
                                    <p:anim calcmode="lin" valueType="num">
                                      <p:cBhvr additive="base">
                                        <p:cTn id="13"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2000" fill="hold"/>
                                        <p:tgtEl>
                                          <p:spTgt spid="19"/>
                                        </p:tgtEl>
                                        <p:attrNameLst>
                                          <p:attrName>ppt_x</p:attrName>
                                        </p:attrNameLst>
                                      </p:cBhvr>
                                      <p:tavLst>
                                        <p:tav tm="0">
                                          <p:val>
                                            <p:strVal val="#ppt_x"/>
                                          </p:val>
                                        </p:tav>
                                        <p:tav tm="100000">
                                          <p:val>
                                            <p:strVal val="#ppt_x"/>
                                          </p:val>
                                        </p:tav>
                                      </p:tavLst>
                                    </p:anim>
                                    <p:anim calcmode="lin" valueType="num">
                                      <p:cBhvr additive="base">
                                        <p:cTn id="19"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1000"/>
                                        <p:tgtEl>
                                          <p:spTgt spid="19"/>
                                        </p:tgtEl>
                                        <p:attrNameLst>
                                          <p:attrName>ppt_x</p:attrName>
                                        </p:attrNameLst>
                                      </p:cBhvr>
                                      <p:tavLst>
                                        <p:tav tm="0">
                                          <p:val>
                                            <p:strVal val="ppt_x"/>
                                          </p:val>
                                        </p:tav>
                                        <p:tav tm="100000">
                                          <p:val>
                                            <p:strVal val="ppt_x"/>
                                          </p:val>
                                        </p:tav>
                                      </p:tavLst>
                                    </p:anim>
                                    <p:anim calcmode="lin" valueType="num">
                                      <p:cBhvr additive="base">
                                        <p:cTn id="24" dur="1000"/>
                                        <p:tgtEl>
                                          <p:spTgt spid="19"/>
                                        </p:tgtEl>
                                        <p:attrNameLst>
                                          <p:attrName>ppt_y</p:attrName>
                                        </p:attrNameLst>
                                      </p:cBhvr>
                                      <p:tavLst>
                                        <p:tav tm="0">
                                          <p:val>
                                            <p:strVal val="ppt_y"/>
                                          </p:val>
                                        </p:tav>
                                        <p:tav tm="100000">
                                          <p:val>
                                            <p:strVal val="1+ppt_h/2"/>
                                          </p:val>
                                        </p:tav>
                                      </p:tavLst>
                                    </p:anim>
                                    <p:set>
                                      <p:cBhvr>
                                        <p:cTn id="25" dur="1" fill="hold">
                                          <p:stCondLst>
                                            <p:cond delay="9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2000" fill="hold"/>
                                        <p:tgtEl>
                                          <p:spTgt spid="21"/>
                                        </p:tgtEl>
                                        <p:attrNameLst>
                                          <p:attrName>ppt_x</p:attrName>
                                        </p:attrNameLst>
                                      </p:cBhvr>
                                      <p:tavLst>
                                        <p:tav tm="0">
                                          <p:val>
                                            <p:strVal val="#ppt_x"/>
                                          </p:val>
                                        </p:tav>
                                        <p:tav tm="100000">
                                          <p:val>
                                            <p:strVal val="#ppt_x"/>
                                          </p:val>
                                        </p:tav>
                                      </p:tavLst>
                                    </p:anim>
                                    <p:anim calcmode="lin" valueType="num">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2000" fill="hold"/>
                                        <p:tgtEl>
                                          <p:spTgt spid="25"/>
                                        </p:tgtEl>
                                        <p:attrNameLst>
                                          <p:attrName>ppt_x</p:attrName>
                                        </p:attrNameLst>
                                      </p:cBhvr>
                                      <p:tavLst>
                                        <p:tav tm="0">
                                          <p:val>
                                            <p:strVal val="#ppt_x"/>
                                          </p:val>
                                        </p:tav>
                                        <p:tav tm="100000">
                                          <p:val>
                                            <p:strVal val="#ppt_x"/>
                                          </p:val>
                                        </p:tav>
                                      </p:tavLst>
                                    </p:anim>
                                    <p:anim calcmode="lin" valueType="num">
                                      <p:cBhvr additive="base">
                                        <p:cTn id="37"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2000" fill="hold"/>
                                        <p:tgtEl>
                                          <p:spTgt spid="27"/>
                                        </p:tgtEl>
                                        <p:attrNameLst>
                                          <p:attrName>ppt_x</p:attrName>
                                        </p:attrNameLst>
                                      </p:cBhvr>
                                      <p:tavLst>
                                        <p:tav tm="0">
                                          <p:val>
                                            <p:strVal val="#ppt_x"/>
                                          </p:val>
                                        </p:tav>
                                        <p:tav tm="100000">
                                          <p:val>
                                            <p:strVal val="#ppt_x"/>
                                          </p:val>
                                        </p:tav>
                                      </p:tavLst>
                                    </p:anim>
                                    <p:anim calcmode="lin" valueType="num">
                                      <p:cBhvr additive="base">
                                        <p:cTn id="43"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21" grpId="0" animBg="1"/>
      <p:bldP spid="25"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4" name="3 Dikdörtgen"/>
          <p:cNvSpPr/>
          <p:nvPr/>
        </p:nvSpPr>
        <p:spPr>
          <a:xfrm>
            <a:off x="1500166" y="214290"/>
            <a:ext cx="6357982"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OLUŞMASINI ENGELLEYEN UYGULAMALAR</a:t>
            </a:r>
            <a:endParaRPr lang="tr-TR" dirty="0">
              <a:solidFill>
                <a:schemeClr val="tx1"/>
              </a:solidFill>
            </a:endParaRPr>
          </a:p>
        </p:txBody>
      </p:sp>
      <p:sp>
        <p:nvSpPr>
          <p:cNvPr id="5" name="4 Aşağı Ok"/>
          <p:cNvSpPr/>
          <p:nvPr/>
        </p:nvSpPr>
        <p:spPr>
          <a:xfrm rot="2208549">
            <a:off x="1021463" y="850073"/>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421481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rot="19536712">
            <a:off x="7876540" y="920646"/>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178591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YETKİLİLİK UYGULAMASI</a:t>
            </a:r>
            <a:endParaRPr lang="tr-TR" dirty="0"/>
          </a:p>
        </p:txBody>
      </p:sp>
      <p:sp>
        <p:nvSpPr>
          <p:cNvPr id="22" name="21 Dikdörtgen"/>
          <p:cNvSpPr/>
          <p:nvPr/>
        </p:nvSpPr>
        <p:spPr>
          <a:xfrm>
            <a:off x="750095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İDARİ BİLİMLER UYGULAMASI</a:t>
            </a:r>
            <a:endParaRPr lang="tr-TR" dirty="0"/>
          </a:p>
        </p:txBody>
      </p:sp>
      <p:sp>
        <p:nvSpPr>
          <p:cNvPr id="23" name="22 Dikdörtgen"/>
          <p:cNvSpPr/>
          <p:nvPr/>
        </p:nvSpPr>
        <p:spPr>
          <a:xfrm>
            <a:off x="214282"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ROTASYON</a:t>
            </a:r>
          </a:p>
          <a:p>
            <a:pPr algn="ctr"/>
            <a:r>
              <a:rPr lang="tr-TR" dirty="0" smtClean="0"/>
              <a:t>UYGULAMASI</a:t>
            </a:r>
            <a:endParaRPr lang="tr-TR" dirty="0"/>
          </a:p>
        </p:txBody>
      </p:sp>
      <p:sp>
        <p:nvSpPr>
          <p:cNvPr id="24" name="23 Dikdörtgen"/>
          <p:cNvSpPr/>
          <p:nvPr/>
        </p:nvSpPr>
        <p:spPr>
          <a:xfrm>
            <a:off x="3357554" y="1500174"/>
            <a:ext cx="221457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MERKEZİ ELEKTRONİK ÇALIŞAN MEMNUNİYETİ ANKETİ UYGULAMASI</a:t>
            </a:r>
            <a:endParaRPr lang="tr-TR" dirty="0"/>
          </a:p>
        </p:txBody>
      </p:sp>
      <p:sp>
        <p:nvSpPr>
          <p:cNvPr id="26" name="25 Dikdörtgen"/>
          <p:cNvSpPr/>
          <p:nvPr/>
        </p:nvSpPr>
        <p:spPr>
          <a:xfrm>
            <a:off x="5643570" y="1500174"/>
            <a:ext cx="1785950"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MOBBİNG ÖLÇÜM </a:t>
            </a:r>
          </a:p>
          <a:p>
            <a:pPr algn="ctr"/>
            <a:r>
              <a:rPr lang="tr-TR" dirty="0" smtClean="0"/>
              <a:t>UYGULAMASI</a:t>
            </a:r>
            <a:endParaRPr lang="tr-TR" dirty="0"/>
          </a:p>
        </p:txBody>
      </p:sp>
      <p:sp>
        <p:nvSpPr>
          <p:cNvPr id="28" name="27 Aşağı Ok"/>
          <p:cNvSpPr/>
          <p:nvPr/>
        </p:nvSpPr>
        <p:spPr>
          <a:xfrm>
            <a:off x="2357422"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Aşağı Ok"/>
          <p:cNvSpPr/>
          <p:nvPr/>
        </p:nvSpPr>
        <p:spPr>
          <a:xfrm>
            <a:off x="635795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Dikdörtgen"/>
          <p:cNvSpPr/>
          <p:nvPr/>
        </p:nvSpPr>
        <p:spPr>
          <a:xfrm>
            <a:off x="285720" y="2714620"/>
            <a:ext cx="8643998" cy="39290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MERKEZİ ELEKTRONİK ÇALIŞAN MEMNUNİYETİ ANKETİ UYGULAMASI:</a:t>
            </a:r>
          </a:p>
          <a:p>
            <a:endParaRPr lang="tr-TR" dirty="0" smtClean="0">
              <a:solidFill>
                <a:schemeClr val="tx1"/>
              </a:solidFill>
            </a:endParaRPr>
          </a:p>
          <a:p>
            <a:r>
              <a:rPr lang="tr-TR" dirty="0" smtClean="0">
                <a:solidFill>
                  <a:schemeClr val="tx1"/>
                </a:solidFill>
              </a:rPr>
              <a:t>Kurumda çalışan tüm personel  kurumunun bağlı bulunduğu üst </a:t>
            </a:r>
          </a:p>
          <a:p>
            <a:r>
              <a:rPr lang="tr-TR" dirty="0" smtClean="0">
                <a:solidFill>
                  <a:schemeClr val="tx1"/>
                </a:solidFill>
              </a:rPr>
              <a:t>birimlerin düzenlediği  merkezi elektronik çalışan memnuniyet </a:t>
            </a:r>
          </a:p>
          <a:p>
            <a:r>
              <a:rPr lang="tr-TR" dirty="0" smtClean="0">
                <a:solidFill>
                  <a:schemeClr val="tx1"/>
                </a:solidFill>
              </a:rPr>
              <a:t>anketini bilgisayar ortamında doldurur.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endParaRPr lang="tr-TR" dirty="0">
              <a:solidFill>
                <a:schemeClr val="tx1"/>
              </a:solidFill>
            </a:endParaRPr>
          </a:p>
        </p:txBody>
      </p:sp>
      <p:sp>
        <p:nvSpPr>
          <p:cNvPr id="38" name="37 İçerik Yer Tutucusu"/>
          <p:cNvSpPr>
            <a:spLocks noGrp="1"/>
          </p:cNvSpPr>
          <p:nvPr>
            <p:ph idx="1"/>
          </p:nvPr>
        </p:nvSpPr>
        <p:spPr>
          <a:xfrm>
            <a:off x="457200" y="-45718"/>
            <a:ext cx="8229600" cy="45719"/>
          </a:xfrm>
        </p:spPr>
        <p:txBody>
          <a:bodyPr>
            <a:normAutofit fontScale="25000" lnSpcReduction="20000"/>
          </a:bodyPr>
          <a:lstStyle/>
          <a:p>
            <a:endParaRPr lang="tr-TR" dirty="0"/>
          </a:p>
        </p:txBody>
      </p:sp>
      <p:pic>
        <p:nvPicPr>
          <p:cNvPr id="17" name="16 Resim" descr="anket png ile ilgili görsel sonucu"/>
          <p:cNvPicPr/>
          <p:nvPr/>
        </p:nvPicPr>
        <p:blipFill>
          <a:blip r:embed="rId2" cstate="print"/>
          <a:srcRect/>
          <a:stretch>
            <a:fillRect/>
          </a:stretch>
        </p:blipFill>
        <p:spPr bwMode="auto">
          <a:xfrm>
            <a:off x="6786578" y="2786058"/>
            <a:ext cx="2043116" cy="1428760"/>
          </a:xfrm>
          <a:prstGeom prst="rect">
            <a:avLst/>
          </a:prstGeom>
          <a:noFill/>
          <a:ln w="9525">
            <a:noFill/>
            <a:miter lim="800000"/>
            <a:headEnd/>
            <a:tailEnd/>
          </a:ln>
        </p:spPr>
      </p:pic>
      <p:sp>
        <p:nvSpPr>
          <p:cNvPr id="19" name="18 Dikdörtgen"/>
          <p:cNvSpPr/>
          <p:nvPr/>
        </p:nvSpPr>
        <p:spPr>
          <a:xfrm>
            <a:off x="285720" y="2714620"/>
            <a:ext cx="8643998" cy="39290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MERKEZİ ELEKTRONİK ÇALIŞAN MEMNUNİYETİ ANKETİ UYGULAMASININ AVANTAJLARI  </a:t>
            </a:r>
          </a:p>
          <a:p>
            <a:r>
              <a:rPr lang="tr-TR" dirty="0" smtClean="0"/>
              <a:t>                                                                                                                                                                     </a:t>
            </a:r>
            <a:r>
              <a:rPr lang="tr-TR" dirty="0" smtClean="0">
                <a:solidFill>
                  <a:schemeClr val="tx1"/>
                </a:solidFill>
              </a:rPr>
              <a:t>1.Üst kurumlar kendilerine bağlı alt kurumların çalışan memnuniyet oranını tek bir tuş ile gözlemleyerek ,çalışan memnuniyet oranı düşük olan  kurumlarda  gerekli  iyileştirici faaliyetlerin yapılmasını sağlayabilir.(MOBBİNG engellenmiş olur,çalışma verimliliği artar.)</a:t>
            </a:r>
          </a:p>
          <a:p>
            <a:endParaRPr lang="tr-TR" dirty="0" smtClean="0">
              <a:solidFill>
                <a:schemeClr val="tx1"/>
              </a:solidFill>
            </a:endParaRPr>
          </a:p>
          <a:p>
            <a:r>
              <a:rPr lang="tr-TR" dirty="0" smtClean="0">
                <a:solidFill>
                  <a:schemeClr val="tx1"/>
                </a:solidFill>
              </a:rPr>
              <a:t>2.Kurumlarda  el ile doldurulan çalışan memnuniyet anketlerinde anketi dolduran personelin  şahsına yönelik sorularda ( çalıştığı birim,mesleği,yaş,cinsiyet,kaç yıldır  bu kurumda çalıştığı gibi )  sorulabileceğinden dolayı anketi dolduran personelin kim olduğu kolayca </a:t>
            </a:r>
            <a:r>
              <a:rPr lang="tr-TR" dirty="0" err="1" smtClean="0">
                <a:solidFill>
                  <a:schemeClr val="tx1"/>
                </a:solidFill>
              </a:rPr>
              <a:t>tesbit</a:t>
            </a:r>
            <a:r>
              <a:rPr lang="tr-TR" dirty="0" smtClean="0">
                <a:solidFill>
                  <a:schemeClr val="tx1"/>
                </a:solidFill>
              </a:rPr>
              <a:t> edilebileceği için  anketi dolduran personel  çalışma  ortamı ile ilgili memnuniyetsizliği var ise bunu bu ankette dile getiremez.Merkezi elektronik çalışan memnuniyet anketi bu sorunu ortadan kaldırarak anketin daha gerçekçi olmasını sağlar.     3.Kağıt israfı,zaman israfı ortadan kalkar.</a:t>
            </a:r>
          </a:p>
          <a:p>
            <a:endParaRPr lang="tr-TR" dirty="0" smtClean="0">
              <a:solidFill>
                <a:schemeClr val="tx1"/>
              </a:solidFill>
            </a:endParaRP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pic>
        <p:nvPicPr>
          <p:cNvPr id="21" name="20 Resim" descr="http://d.aktifhaber.com/akp-anket-secim-sandik-metropoll-999278h.jpg"/>
          <p:cNvPicPr/>
          <p:nvPr/>
        </p:nvPicPr>
        <p:blipFill>
          <a:blip r:embed="rId3" cstate="print"/>
          <a:srcRect/>
          <a:stretch>
            <a:fillRect/>
          </a:stretch>
        </p:blipFill>
        <p:spPr bwMode="auto">
          <a:xfrm>
            <a:off x="6357950" y="3286124"/>
            <a:ext cx="2324098" cy="1491343"/>
          </a:xfrm>
          <a:prstGeom prst="rect">
            <a:avLst/>
          </a:prstGeom>
          <a:noFill/>
          <a:ln w="9525">
            <a:noFill/>
            <a:miter lim="800000"/>
            <a:headEnd/>
            <a:tailEnd/>
          </a:ln>
        </p:spPr>
      </p:pic>
      <p:pic>
        <p:nvPicPr>
          <p:cNvPr id="25" name="24 Resim" descr="http://www.yenihabervar.com/files/uploads/analiz.jpg"/>
          <p:cNvPicPr/>
          <p:nvPr/>
        </p:nvPicPr>
        <p:blipFill>
          <a:blip r:embed="rId4" cstate="print"/>
          <a:srcRect/>
          <a:stretch>
            <a:fillRect/>
          </a:stretch>
        </p:blipFill>
        <p:spPr bwMode="auto">
          <a:xfrm>
            <a:off x="6357950" y="4929198"/>
            <a:ext cx="2286016" cy="14478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000" fill="hold"/>
                                        <p:tgtEl>
                                          <p:spTgt spid="20"/>
                                        </p:tgtEl>
                                        <p:attrNameLst>
                                          <p:attrName>ppt_x</p:attrName>
                                        </p:attrNameLst>
                                      </p:cBhvr>
                                      <p:tavLst>
                                        <p:tav tm="0">
                                          <p:val>
                                            <p:strVal val="#ppt_x"/>
                                          </p:val>
                                        </p:tav>
                                        <p:tav tm="100000">
                                          <p:val>
                                            <p:strVal val="#ppt_x"/>
                                          </p:val>
                                        </p:tav>
                                      </p:tavLst>
                                    </p:anim>
                                    <p:anim calcmode="lin" valueType="num">
                                      <p:cBhvr additive="base">
                                        <p:cTn id="13"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2000" fill="hold"/>
                                        <p:tgtEl>
                                          <p:spTgt spid="19"/>
                                        </p:tgtEl>
                                        <p:attrNameLst>
                                          <p:attrName>ppt_x</p:attrName>
                                        </p:attrNameLst>
                                      </p:cBhvr>
                                      <p:tavLst>
                                        <p:tav tm="0">
                                          <p:val>
                                            <p:strVal val="#ppt_x"/>
                                          </p:val>
                                        </p:tav>
                                        <p:tav tm="100000">
                                          <p:val>
                                            <p:strVal val="#ppt_x"/>
                                          </p:val>
                                        </p:tav>
                                      </p:tavLst>
                                    </p:anim>
                                    <p:anim calcmode="lin" valueType="num">
                                      <p:cBhvr additive="base">
                                        <p:cTn id="19"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ox(out)">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ox(out)">
                                      <p:cBhvr>
                                        <p:cTn id="2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4" name="3 Dikdörtgen"/>
          <p:cNvSpPr/>
          <p:nvPr/>
        </p:nvSpPr>
        <p:spPr>
          <a:xfrm>
            <a:off x="1500166" y="214290"/>
            <a:ext cx="6357982"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OLUŞMASINI ENGELLEYEN UYGULAMALAR</a:t>
            </a:r>
            <a:endParaRPr lang="tr-TR" dirty="0">
              <a:solidFill>
                <a:schemeClr val="tx1"/>
              </a:solidFill>
            </a:endParaRPr>
          </a:p>
        </p:txBody>
      </p:sp>
      <p:sp>
        <p:nvSpPr>
          <p:cNvPr id="5" name="4 Aşağı Ok"/>
          <p:cNvSpPr/>
          <p:nvPr/>
        </p:nvSpPr>
        <p:spPr>
          <a:xfrm rot="2208549">
            <a:off x="878587" y="850073"/>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421481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rot="19536712">
            <a:off x="7876540" y="920646"/>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178591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YETKİLİLİK UYGULAMASI</a:t>
            </a:r>
            <a:endParaRPr lang="tr-TR" dirty="0"/>
          </a:p>
        </p:txBody>
      </p:sp>
      <p:sp>
        <p:nvSpPr>
          <p:cNvPr id="22" name="21 Dikdörtgen"/>
          <p:cNvSpPr/>
          <p:nvPr/>
        </p:nvSpPr>
        <p:spPr>
          <a:xfrm>
            <a:off x="750095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İDARİ BİLİMLER UYGULAMASI</a:t>
            </a:r>
            <a:endParaRPr lang="tr-TR" dirty="0"/>
          </a:p>
        </p:txBody>
      </p:sp>
      <p:sp>
        <p:nvSpPr>
          <p:cNvPr id="23" name="22 Dikdörtgen"/>
          <p:cNvSpPr/>
          <p:nvPr/>
        </p:nvSpPr>
        <p:spPr>
          <a:xfrm>
            <a:off x="214282"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ROTASYON</a:t>
            </a:r>
          </a:p>
          <a:p>
            <a:pPr algn="ctr"/>
            <a:r>
              <a:rPr lang="tr-TR" dirty="0" smtClean="0"/>
              <a:t>UYGULAMASI</a:t>
            </a:r>
            <a:endParaRPr lang="tr-TR" dirty="0"/>
          </a:p>
        </p:txBody>
      </p:sp>
      <p:sp>
        <p:nvSpPr>
          <p:cNvPr id="24" name="23 Dikdörtgen"/>
          <p:cNvSpPr/>
          <p:nvPr/>
        </p:nvSpPr>
        <p:spPr>
          <a:xfrm>
            <a:off x="3357554" y="1500174"/>
            <a:ext cx="221457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MERKEZİ ELEKTRONİK ÇALIŞAN MEMNUNİYETİ ANKETİ UYGULAMASI</a:t>
            </a:r>
            <a:endParaRPr lang="tr-TR" dirty="0"/>
          </a:p>
        </p:txBody>
      </p:sp>
      <p:sp>
        <p:nvSpPr>
          <p:cNvPr id="26" name="25 Dikdörtgen"/>
          <p:cNvSpPr/>
          <p:nvPr/>
        </p:nvSpPr>
        <p:spPr>
          <a:xfrm>
            <a:off x="5643570" y="1500174"/>
            <a:ext cx="1785950"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MOBBİNG ÖLÇÜM </a:t>
            </a:r>
          </a:p>
          <a:p>
            <a:pPr algn="ctr"/>
            <a:r>
              <a:rPr lang="tr-TR" dirty="0" smtClean="0"/>
              <a:t>UYGULAMASI</a:t>
            </a:r>
            <a:endParaRPr lang="tr-TR" dirty="0"/>
          </a:p>
        </p:txBody>
      </p:sp>
      <p:sp>
        <p:nvSpPr>
          <p:cNvPr id="28" name="27 Aşağı Ok"/>
          <p:cNvSpPr/>
          <p:nvPr/>
        </p:nvSpPr>
        <p:spPr>
          <a:xfrm>
            <a:off x="2357422"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Aşağı Ok"/>
          <p:cNvSpPr/>
          <p:nvPr/>
        </p:nvSpPr>
        <p:spPr>
          <a:xfrm>
            <a:off x="635795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Dikdörtgen"/>
          <p:cNvSpPr/>
          <p:nvPr/>
        </p:nvSpPr>
        <p:spPr>
          <a:xfrm>
            <a:off x="285720" y="2714620"/>
            <a:ext cx="8643998" cy="39290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MOBBİNG ÖLÇÜM UYGULAMASI:</a:t>
            </a:r>
          </a:p>
          <a:p>
            <a:endParaRPr lang="tr-TR" dirty="0" smtClean="0">
              <a:solidFill>
                <a:schemeClr val="tx1"/>
              </a:solidFill>
            </a:endParaRPr>
          </a:p>
          <a:p>
            <a:r>
              <a:rPr lang="tr-TR" dirty="0" smtClean="0">
                <a:solidFill>
                  <a:schemeClr val="tx1"/>
                </a:solidFill>
              </a:rPr>
              <a:t>Kurumlarda </a:t>
            </a:r>
            <a:r>
              <a:rPr lang="tr-TR" dirty="0" err="1" smtClean="0">
                <a:solidFill>
                  <a:schemeClr val="tx1"/>
                </a:solidFill>
              </a:rPr>
              <a:t>mobbing</a:t>
            </a:r>
            <a:r>
              <a:rPr lang="tr-TR" dirty="0" smtClean="0">
                <a:solidFill>
                  <a:schemeClr val="tx1"/>
                </a:solidFill>
              </a:rPr>
              <a:t> faaliyetleri,</a:t>
            </a:r>
            <a:r>
              <a:rPr lang="tr-TR" dirty="0" err="1" smtClean="0">
                <a:solidFill>
                  <a:schemeClr val="tx1"/>
                </a:solidFill>
              </a:rPr>
              <a:t>mobbing</a:t>
            </a:r>
            <a:r>
              <a:rPr lang="tr-TR" dirty="0" smtClean="0">
                <a:solidFill>
                  <a:schemeClr val="tx1"/>
                </a:solidFill>
              </a:rPr>
              <a:t> anketleri kullanılarak belirli zaman aralıklarında düzenli olarak ölçümlenir.</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endParaRPr lang="tr-TR" dirty="0">
              <a:solidFill>
                <a:schemeClr val="tx1"/>
              </a:solidFill>
            </a:endParaRPr>
          </a:p>
        </p:txBody>
      </p:sp>
      <p:sp>
        <p:nvSpPr>
          <p:cNvPr id="38" name="37 İçerik Yer Tutucusu"/>
          <p:cNvSpPr>
            <a:spLocks noGrp="1"/>
          </p:cNvSpPr>
          <p:nvPr>
            <p:ph idx="1"/>
          </p:nvPr>
        </p:nvSpPr>
        <p:spPr>
          <a:xfrm>
            <a:off x="457200" y="-45718"/>
            <a:ext cx="8229600" cy="45719"/>
          </a:xfrm>
        </p:spPr>
        <p:txBody>
          <a:bodyPr>
            <a:normAutofit fontScale="25000" lnSpcReduction="20000"/>
          </a:bodyPr>
          <a:lstStyle/>
          <a:p>
            <a:endParaRPr lang="tr-TR" dirty="0"/>
          </a:p>
        </p:txBody>
      </p:sp>
      <p:pic>
        <p:nvPicPr>
          <p:cNvPr id="27" name="26 Resim" descr="TURKIYE  anket ile ilgili görsel sonucu"/>
          <p:cNvPicPr/>
          <p:nvPr/>
        </p:nvPicPr>
        <p:blipFill>
          <a:blip r:embed="rId2" cstate="print"/>
          <a:srcRect/>
          <a:stretch>
            <a:fillRect/>
          </a:stretch>
        </p:blipFill>
        <p:spPr bwMode="auto">
          <a:xfrm>
            <a:off x="6429388" y="4000504"/>
            <a:ext cx="2143125" cy="2143125"/>
          </a:xfrm>
          <a:prstGeom prst="rect">
            <a:avLst/>
          </a:prstGeom>
          <a:noFill/>
          <a:ln w="9525">
            <a:noFill/>
            <a:miter lim="800000"/>
            <a:headEnd/>
            <a:tailEnd/>
          </a:ln>
        </p:spPr>
      </p:pic>
      <p:sp>
        <p:nvSpPr>
          <p:cNvPr id="19" name="18 Dikdörtgen"/>
          <p:cNvSpPr/>
          <p:nvPr/>
        </p:nvSpPr>
        <p:spPr>
          <a:xfrm>
            <a:off x="285720" y="2714620"/>
            <a:ext cx="8643998" cy="39290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MOBBİNG ÖLÇÜM ANKETİNDE DİKKAT EDİLMESİ GEREKEN HUSUSLAR:</a:t>
            </a: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1.Anket katılacak olan personele anketin amacı anlatılır.</a:t>
            </a:r>
          </a:p>
          <a:p>
            <a:r>
              <a:rPr lang="tr-TR" dirty="0" smtClean="0">
                <a:solidFill>
                  <a:schemeClr val="tx1"/>
                </a:solidFill>
              </a:rPr>
              <a:t>2.Ankete katılacak personele kişisel  özellikli sorular                                                                                ( yaş,cinsiyet,medeni durum,meslek,çalıştığı birim,kaç yıldır bu kurumda çalıştığı vb.) sorulmaz.</a:t>
            </a:r>
          </a:p>
          <a:p>
            <a:r>
              <a:rPr lang="tr-TR" dirty="0" smtClean="0">
                <a:solidFill>
                  <a:schemeClr val="tx1"/>
                </a:solidFill>
              </a:rPr>
              <a:t>3.Ankete başlamadan önce tüm sorular ankete katılacak personele gösterilir.</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endParaRPr lang="tr-TR" dirty="0">
              <a:solidFill>
                <a:schemeClr val="tx1"/>
              </a:solidFill>
            </a:endParaRPr>
          </a:p>
        </p:txBody>
      </p:sp>
      <p:sp>
        <p:nvSpPr>
          <p:cNvPr id="21" name="20 Dikdörtgen"/>
          <p:cNvSpPr/>
          <p:nvPr/>
        </p:nvSpPr>
        <p:spPr>
          <a:xfrm>
            <a:off x="142844" y="2714620"/>
            <a:ext cx="8786874" cy="4143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ÖRNEK MOBBİNG ÖLÇÜM ANKET FORMU</a:t>
            </a:r>
          </a:p>
          <a:p>
            <a:r>
              <a:rPr lang="tr-TR" dirty="0" smtClean="0">
                <a:solidFill>
                  <a:schemeClr val="tx1"/>
                </a:solidFill>
              </a:rPr>
              <a:t>1.</a:t>
            </a:r>
            <a:r>
              <a:rPr lang="tr-TR" dirty="0" err="1" smtClean="0">
                <a:solidFill>
                  <a:schemeClr val="tx1"/>
                </a:solidFill>
              </a:rPr>
              <a:t>Mobbing</a:t>
            </a:r>
            <a:r>
              <a:rPr lang="tr-TR" dirty="0" smtClean="0">
                <a:solidFill>
                  <a:schemeClr val="tx1"/>
                </a:solidFill>
              </a:rPr>
              <a:t> hakkında bilginiz var mı?(Cevap hayırsa </a:t>
            </a:r>
            <a:r>
              <a:rPr lang="tr-TR" dirty="0" err="1" smtClean="0">
                <a:solidFill>
                  <a:schemeClr val="tx1"/>
                </a:solidFill>
              </a:rPr>
              <a:t>mobbing</a:t>
            </a:r>
            <a:r>
              <a:rPr lang="tr-TR" dirty="0" smtClean="0">
                <a:solidFill>
                  <a:schemeClr val="tx1"/>
                </a:solidFill>
              </a:rPr>
              <a:t> anlatılır.) (Evet,Hayır)</a:t>
            </a:r>
          </a:p>
          <a:p>
            <a:r>
              <a:rPr lang="tr-TR" dirty="0" smtClean="0">
                <a:solidFill>
                  <a:schemeClr val="tx1"/>
                </a:solidFill>
              </a:rPr>
              <a:t>2.Çalışma hayatınız boyunca </a:t>
            </a:r>
            <a:r>
              <a:rPr lang="tr-TR" dirty="0" err="1" smtClean="0">
                <a:solidFill>
                  <a:schemeClr val="tx1"/>
                </a:solidFill>
              </a:rPr>
              <a:t>mobbinge</a:t>
            </a:r>
            <a:r>
              <a:rPr lang="tr-TR" dirty="0" smtClean="0">
                <a:solidFill>
                  <a:schemeClr val="tx1"/>
                </a:solidFill>
              </a:rPr>
              <a:t> maruz kaldınız mı? (E,H)</a:t>
            </a:r>
          </a:p>
          <a:p>
            <a:r>
              <a:rPr lang="tr-TR" dirty="0" smtClean="0">
                <a:solidFill>
                  <a:schemeClr val="tx1"/>
                </a:solidFill>
              </a:rPr>
              <a:t>3.Son 3 ay içerisinde </a:t>
            </a:r>
            <a:r>
              <a:rPr lang="tr-TR" dirty="0" err="1" smtClean="0">
                <a:solidFill>
                  <a:schemeClr val="tx1"/>
                </a:solidFill>
              </a:rPr>
              <a:t>mobbinge</a:t>
            </a:r>
            <a:r>
              <a:rPr lang="tr-TR" dirty="0" smtClean="0">
                <a:solidFill>
                  <a:schemeClr val="tx1"/>
                </a:solidFill>
              </a:rPr>
              <a:t> maruz kaldınız mı? (E,H)</a:t>
            </a:r>
          </a:p>
          <a:p>
            <a:r>
              <a:rPr lang="tr-TR" dirty="0" smtClean="0">
                <a:solidFill>
                  <a:schemeClr val="tx1"/>
                </a:solidFill>
              </a:rPr>
              <a:t>4.Çalışma hayatınız boyunca başka kişilerin </a:t>
            </a:r>
            <a:r>
              <a:rPr lang="tr-TR" dirty="0" err="1" smtClean="0">
                <a:solidFill>
                  <a:schemeClr val="tx1"/>
                </a:solidFill>
              </a:rPr>
              <a:t>mobbinge</a:t>
            </a:r>
            <a:r>
              <a:rPr lang="tr-TR" dirty="0" smtClean="0">
                <a:solidFill>
                  <a:schemeClr val="tx1"/>
                </a:solidFill>
              </a:rPr>
              <a:t> maruz kaldığına  şahit oldunuz mu?(E,H)</a:t>
            </a:r>
          </a:p>
          <a:p>
            <a:r>
              <a:rPr lang="tr-TR" dirty="0" smtClean="0">
                <a:solidFill>
                  <a:schemeClr val="tx1"/>
                </a:solidFill>
              </a:rPr>
              <a:t>5.Son 3 ay içerisinde başka kişilerin </a:t>
            </a:r>
            <a:r>
              <a:rPr lang="tr-TR" dirty="0" err="1" smtClean="0">
                <a:solidFill>
                  <a:schemeClr val="tx1"/>
                </a:solidFill>
              </a:rPr>
              <a:t>mobbinge</a:t>
            </a:r>
            <a:r>
              <a:rPr lang="tr-TR" dirty="0" smtClean="0">
                <a:solidFill>
                  <a:schemeClr val="tx1"/>
                </a:solidFill>
              </a:rPr>
              <a:t> maruz kaldığına şahit oldunuz mu? (E,H)</a:t>
            </a:r>
          </a:p>
          <a:p>
            <a:r>
              <a:rPr lang="tr-TR" dirty="0" smtClean="0">
                <a:solidFill>
                  <a:schemeClr val="tx1"/>
                </a:solidFill>
              </a:rPr>
              <a:t>6.</a:t>
            </a:r>
            <a:r>
              <a:rPr lang="tr-TR" dirty="0" err="1" smtClean="0">
                <a:solidFill>
                  <a:schemeClr val="tx1"/>
                </a:solidFill>
              </a:rPr>
              <a:t>Mobbinge</a:t>
            </a:r>
            <a:r>
              <a:rPr lang="tr-TR" dirty="0" smtClean="0">
                <a:solidFill>
                  <a:schemeClr val="tx1"/>
                </a:solidFill>
              </a:rPr>
              <a:t> maruz kalmışsanız </a:t>
            </a:r>
            <a:r>
              <a:rPr lang="tr-TR" dirty="0" err="1" smtClean="0">
                <a:solidFill>
                  <a:schemeClr val="tx1"/>
                </a:solidFill>
              </a:rPr>
              <a:t>mobbingi</a:t>
            </a:r>
            <a:r>
              <a:rPr lang="tr-TR" dirty="0" smtClean="0">
                <a:solidFill>
                  <a:schemeClr val="tx1"/>
                </a:solidFill>
              </a:rPr>
              <a:t> engellemek için herhangi bir girişimde bulundunuz mu? (E,H)</a:t>
            </a:r>
          </a:p>
          <a:p>
            <a:r>
              <a:rPr lang="tr-TR" dirty="0" smtClean="0">
                <a:solidFill>
                  <a:schemeClr val="tx1"/>
                </a:solidFill>
              </a:rPr>
              <a:t>7.</a:t>
            </a:r>
            <a:r>
              <a:rPr lang="tr-TR" dirty="0" err="1" smtClean="0">
                <a:solidFill>
                  <a:schemeClr val="tx1"/>
                </a:solidFill>
              </a:rPr>
              <a:t>Mobbingi</a:t>
            </a:r>
            <a:r>
              <a:rPr lang="tr-TR" dirty="0" smtClean="0">
                <a:solidFill>
                  <a:schemeClr val="tx1"/>
                </a:solidFill>
              </a:rPr>
              <a:t> engellemek için girişimde bulunmuş iseniz bu girişimden olumlu sonuç aldınız mı? (E,H)</a:t>
            </a:r>
          </a:p>
          <a:p>
            <a:r>
              <a:rPr lang="tr-TR" dirty="0" smtClean="0">
                <a:solidFill>
                  <a:schemeClr val="tx1"/>
                </a:solidFill>
              </a:rPr>
              <a:t>8.Mesleğinizle ilgili birimde mi çalışıyorsunuz? (E,H)</a:t>
            </a:r>
          </a:p>
          <a:p>
            <a:r>
              <a:rPr lang="tr-TR" dirty="0" smtClean="0">
                <a:solidFill>
                  <a:schemeClr val="tx1"/>
                </a:solidFill>
              </a:rPr>
              <a:t>9.Eğitim durumunuz ? İlköğretim,orta öğretim,yüksek okul,lisans,yüksek lisans,doktora 10.</a:t>
            </a:r>
            <a:r>
              <a:rPr lang="tr-TR" dirty="0" err="1" smtClean="0">
                <a:solidFill>
                  <a:schemeClr val="tx1"/>
                </a:solidFill>
              </a:rPr>
              <a:t>Mobbingi</a:t>
            </a:r>
            <a:r>
              <a:rPr lang="tr-TR" dirty="0" smtClean="0">
                <a:solidFill>
                  <a:schemeClr val="tx1"/>
                </a:solidFill>
              </a:rPr>
              <a:t> engellemek için öneriniz nedir?</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endParaRPr lang="tr-T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out)">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000" fill="hold"/>
                                        <p:tgtEl>
                                          <p:spTgt spid="20"/>
                                        </p:tgtEl>
                                        <p:attrNameLst>
                                          <p:attrName>ppt_x</p:attrName>
                                        </p:attrNameLst>
                                      </p:cBhvr>
                                      <p:tavLst>
                                        <p:tav tm="0">
                                          <p:val>
                                            <p:strVal val="#ppt_x"/>
                                          </p:val>
                                        </p:tav>
                                        <p:tav tm="100000">
                                          <p:val>
                                            <p:strVal val="#ppt_x"/>
                                          </p:val>
                                        </p:tav>
                                      </p:tavLst>
                                    </p:anim>
                                    <p:anim calcmode="lin" valueType="num">
                                      <p:cBhvr additive="base">
                                        <p:cTn id="13"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2000" fill="hold"/>
                                        <p:tgtEl>
                                          <p:spTgt spid="19"/>
                                        </p:tgtEl>
                                        <p:attrNameLst>
                                          <p:attrName>ppt_x</p:attrName>
                                        </p:attrNameLst>
                                      </p:cBhvr>
                                      <p:tavLst>
                                        <p:tav tm="0">
                                          <p:val>
                                            <p:strVal val="#ppt_x"/>
                                          </p:val>
                                        </p:tav>
                                        <p:tav tm="100000">
                                          <p:val>
                                            <p:strVal val="#ppt_x"/>
                                          </p:val>
                                        </p:tav>
                                      </p:tavLst>
                                    </p:anim>
                                    <p:anim calcmode="lin" valueType="num">
                                      <p:cBhvr additive="base">
                                        <p:cTn id="19"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2000" fill="hold"/>
                                        <p:tgtEl>
                                          <p:spTgt spid="21"/>
                                        </p:tgtEl>
                                        <p:attrNameLst>
                                          <p:attrName>ppt_x</p:attrName>
                                        </p:attrNameLst>
                                      </p:cBhvr>
                                      <p:tavLst>
                                        <p:tav tm="0">
                                          <p:val>
                                            <p:strVal val="#ppt_x"/>
                                          </p:val>
                                        </p:tav>
                                        <p:tav tm="100000">
                                          <p:val>
                                            <p:strVal val="#ppt_x"/>
                                          </p:val>
                                        </p:tav>
                                      </p:tavLst>
                                    </p:anim>
                                    <p:anim calcmode="lin" valueType="num">
                                      <p:cBhvr additive="base">
                                        <p:cTn id="25"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4" name="3 Dikdörtgen"/>
          <p:cNvSpPr/>
          <p:nvPr/>
        </p:nvSpPr>
        <p:spPr>
          <a:xfrm>
            <a:off x="1500166" y="214290"/>
            <a:ext cx="6357982"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MOBBİNG OLUŞMASINI ENGELLEYEN UYGULAMALAR</a:t>
            </a:r>
            <a:endParaRPr lang="tr-TR" dirty="0">
              <a:solidFill>
                <a:schemeClr val="tx1"/>
              </a:solidFill>
            </a:endParaRPr>
          </a:p>
        </p:txBody>
      </p:sp>
      <p:sp>
        <p:nvSpPr>
          <p:cNvPr id="5" name="4 Aşağı Ok"/>
          <p:cNvSpPr/>
          <p:nvPr/>
        </p:nvSpPr>
        <p:spPr>
          <a:xfrm rot="2208549">
            <a:off x="878587" y="850073"/>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421481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rot="19536712">
            <a:off x="7876540" y="920646"/>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178591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YETKİLİLİK UYGULAMASI</a:t>
            </a:r>
            <a:endParaRPr lang="tr-TR" dirty="0"/>
          </a:p>
        </p:txBody>
      </p:sp>
      <p:sp>
        <p:nvSpPr>
          <p:cNvPr id="22" name="21 Dikdörtgen"/>
          <p:cNvSpPr/>
          <p:nvPr/>
        </p:nvSpPr>
        <p:spPr>
          <a:xfrm>
            <a:off x="7500958"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İDARİ BİLİMLER UYGULAMASI</a:t>
            </a:r>
            <a:endParaRPr lang="tr-TR" dirty="0"/>
          </a:p>
        </p:txBody>
      </p:sp>
      <p:sp>
        <p:nvSpPr>
          <p:cNvPr id="23" name="22 Dikdörtgen"/>
          <p:cNvSpPr/>
          <p:nvPr/>
        </p:nvSpPr>
        <p:spPr>
          <a:xfrm>
            <a:off x="214282" y="1500174"/>
            <a:ext cx="150019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ROTASYON</a:t>
            </a:r>
          </a:p>
          <a:p>
            <a:pPr algn="ctr"/>
            <a:r>
              <a:rPr lang="tr-TR" dirty="0" smtClean="0"/>
              <a:t>UYGULAMASI</a:t>
            </a:r>
            <a:endParaRPr lang="tr-TR" dirty="0"/>
          </a:p>
        </p:txBody>
      </p:sp>
      <p:sp>
        <p:nvSpPr>
          <p:cNvPr id="24" name="23 Dikdörtgen"/>
          <p:cNvSpPr/>
          <p:nvPr/>
        </p:nvSpPr>
        <p:spPr>
          <a:xfrm>
            <a:off x="3357554" y="1500174"/>
            <a:ext cx="2214578"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MERKEZİ ELEKTRONİK ÇALIŞAN MEMNUNİYETİ ANKETİ UYGULAMASI</a:t>
            </a:r>
            <a:endParaRPr lang="tr-TR" dirty="0"/>
          </a:p>
        </p:txBody>
      </p:sp>
      <p:sp>
        <p:nvSpPr>
          <p:cNvPr id="26" name="25 Dikdörtgen"/>
          <p:cNvSpPr/>
          <p:nvPr/>
        </p:nvSpPr>
        <p:spPr>
          <a:xfrm>
            <a:off x="5643570" y="1500174"/>
            <a:ext cx="1785950" cy="1143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MOBBİNG ÖLÇÜM </a:t>
            </a:r>
          </a:p>
          <a:p>
            <a:pPr algn="ctr"/>
            <a:r>
              <a:rPr lang="tr-TR" dirty="0" smtClean="0"/>
              <a:t>UYGULAMASI</a:t>
            </a:r>
            <a:endParaRPr lang="tr-TR" dirty="0"/>
          </a:p>
        </p:txBody>
      </p:sp>
      <p:sp>
        <p:nvSpPr>
          <p:cNvPr id="28" name="27 Aşağı Ok"/>
          <p:cNvSpPr/>
          <p:nvPr/>
        </p:nvSpPr>
        <p:spPr>
          <a:xfrm>
            <a:off x="2357422"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Aşağı Ok"/>
          <p:cNvSpPr/>
          <p:nvPr/>
        </p:nvSpPr>
        <p:spPr>
          <a:xfrm>
            <a:off x="6357950" y="928670"/>
            <a:ext cx="357190" cy="4286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Dikdörtgen"/>
          <p:cNvSpPr/>
          <p:nvPr/>
        </p:nvSpPr>
        <p:spPr>
          <a:xfrm>
            <a:off x="285720" y="2714620"/>
            <a:ext cx="8643998" cy="39290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İDARİ BİLİMLER UYGULAMASI:</a:t>
            </a:r>
          </a:p>
          <a:p>
            <a:endParaRPr lang="tr-TR" dirty="0" smtClean="0">
              <a:solidFill>
                <a:schemeClr val="tx1"/>
              </a:solidFill>
            </a:endParaRPr>
          </a:p>
          <a:p>
            <a:r>
              <a:rPr lang="tr-TR" dirty="0" smtClean="0">
                <a:solidFill>
                  <a:schemeClr val="tx1"/>
                </a:solidFill>
              </a:rPr>
              <a:t>Kurumlarda idareci görevlendirmesi yapılırken,iktisat ve idarecilik ile ilgili eğitim almış kişiler tercih edilirse (örneğin sağlık kurumları için Sağlık Bilimleri Fakültesi Sağlık Yönetimi Bölümü mezunları ) çalışma verimliliği artar,MOBBİNG faaliyetleri azalır.</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endParaRPr lang="tr-TR" dirty="0">
              <a:solidFill>
                <a:schemeClr val="tx1"/>
              </a:solidFill>
            </a:endParaRPr>
          </a:p>
        </p:txBody>
      </p:sp>
      <p:sp>
        <p:nvSpPr>
          <p:cNvPr id="38" name="37 İçerik Yer Tutucusu"/>
          <p:cNvSpPr>
            <a:spLocks noGrp="1"/>
          </p:cNvSpPr>
          <p:nvPr>
            <p:ph idx="1"/>
          </p:nvPr>
        </p:nvSpPr>
        <p:spPr>
          <a:xfrm>
            <a:off x="457200" y="-45718"/>
            <a:ext cx="8229600" cy="45719"/>
          </a:xfrm>
        </p:spPr>
        <p:txBody>
          <a:bodyPr>
            <a:normAutofit fontScale="25000" lnSpcReduction="20000"/>
          </a:bodyPr>
          <a:lstStyle/>
          <a:p>
            <a:endParaRPr lang="tr-TR" dirty="0"/>
          </a:p>
        </p:txBody>
      </p:sp>
      <p:pic>
        <p:nvPicPr>
          <p:cNvPr id="19" name="18 Resim" descr="İDARİ BİLİMLER ile ilgili görsel sonucu"/>
          <p:cNvPicPr/>
          <p:nvPr/>
        </p:nvPicPr>
        <p:blipFill>
          <a:blip r:embed="rId2" cstate="print"/>
          <a:srcRect/>
          <a:stretch>
            <a:fillRect/>
          </a:stretch>
        </p:blipFill>
        <p:spPr bwMode="auto">
          <a:xfrm>
            <a:off x="6072198" y="4214818"/>
            <a:ext cx="2857520" cy="1857388"/>
          </a:xfrm>
          <a:prstGeom prst="rect">
            <a:avLst/>
          </a:prstGeom>
          <a:noFill/>
          <a:ln w="9525">
            <a:noFill/>
            <a:miter lim="800000"/>
            <a:headEnd/>
            <a:tailEnd/>
          </a:ln>
        </p:spPr>
      </p:pic>
      <p:sp>
        <p:nvSpPr>
          <p:cNvPr id="21" name="20 Dikdörtgen"/>
          <p:cNvSpPr/>
          <p:nvPr/>
        </p:nvSpPr>
        <p:spPr>
          <a:xfrm>
            <a:off x="285720" y="2714620"/>
            <a:ext cx="8643998" cy="4143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İDARİ BİLİMLER UYGULAMASININ FAYDALARI:                                                                                                                                                                      1.İdari bilimler mezunu idareciler idari bilimler eğitimi (işletme,muhasebe,ekonomi,yönetim bilimi,hukuk,iktisat,istatistik,insan kaynakları yönetimi,üretim yönetimi,psikoloji,kantitatif analiz)aldıkları ve asli meslekleri idarecilik oldukları için daha başarılı olurlar,çalışma verimliliği artar,MOBBİNG azalır.</a:t>
            </a:r>
          </a:p>
          <a:p>
            <a:r>
              <a:rPr lang="tr-TR" dirty="0" smtClean="0">
                <a:solidFill>
                  <a:schemeClr val="tx1"/>
                </a:solidFill>
              </a:rPr>
              <a:t>2.Kurum içinden idareci olarak görevlendirilen personel kendi asli mesleğinden uzaklaşacağı için zamanla mesleği ile ilgili bilgi ve becerilerini unutur,bu uygulama bunu ortadan kaldırır.</a:t>
            </a:r>
          </a:p>
          <a:p>
            <a:r>
              <a:rPr lang="tr-TR" dirty="0" smtClean="0">
                <a:solidFill>
                  <a:schemeClr val="tx1"/>
                </a:solidFill>
              </a:rPr>
              <a:t>3. Kurum içinden idareci olarak görevlendirilen personelin yaptığı iş bir başka personele verildiği için iş yükü ve personel eksikliği sıkıntısı ortaya çıkar,bu uygulama bunu ortadan kaldırır.</a:t>
            </a:r>
          </a:p>
          <a:p>
            <a:r>
              <a:rPr lang="tr-TR" dirty="0" smtClean="0">
                <a:solidFill>
                  <a:schemeClr val="tx1"/>
                </a:solidFill>
              </a:rPr>
              <a:t>4.Kurum içinden idareci olarak görevlendirilen personel idarecilik görevinden alındığında kendi asli mesleğine döndüğünde mesleğini tekrar yapmakta zorlanır, bu uygulama bunu ortadan kaldırır.</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r>
              <a:rPr lang="tr-TR" dirty="0" smtClean="0">
                <a:solidFill>
                  <a:schemeClr val="tx1"/>
                </a:solidFill>
              </a:rPr>
              <a:t>                                                                                                                                                                </a:t>
            </a:r>
            <a:endParaRPr lang="tr-T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000" fill="hold"/>
                                        <p:tgtEl>
                                          <p:spTgt spid="20"/>
                                        </p:tgtEl>
                                        <p:attrNameLst>
                                          <p:attrName>ppt_x</p:attrName>
                                        </p:attrNameLst>
                                      </p:cBhvr>
                                      <p:tavLst>
                                        <p:tav tm="0">
                                          <p:val>
                                            <p:strVal val="#ppt_x"/>
                                          </p:val>
                                        </p:tav>
                                        <p:tav tm="100000">
                                          <p:val>
                                            <p:strVal val="#ppt_x"/>
                                          </p:val>
                                        </p:tav>
                                      </p:tavLst>
                                    </p:anim>
                                    <p:anim calcmode="lin" valueType="num">
                                      <p:cBhvr additive="base">
                                        <p:cTn id="13"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2000" fill="hold"/>
                                        <p:tgtEl>
                                          <p:spTgt spid="21"/>
                                        </p:tgtEl>
                                        <p:attrNameLst>
                                          <p:attrName>ppt_x</p:attrName>
                                        </p:attrNameLst>
                                      </p:cBhvr>
                                      <p:tavLst>
                                        <p:tav tm="0">
                                          <p:val>
                                            <p:strVal val="#ppt_x"/>
                                          </p:val>
                                        </p:tav>
                                        <p:tav tm="100000">
                                          <p:val>
                                            <p:strVal val="#ppt_x"/>
                                          </p:val>
                                        </p:tav>
                                      </p:tavLst>
                                    </p:anim>
                                    <p:anim calcmode="lin" valueType="num">
                                      <p:cBhvr additive="base">
                                        <p:cTn id="19"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0" name="19 Dikdörtgen"/>
          <p:cNvSpPr/>
          <p:nvPr/>
        </p:nvSpPr>
        <p:spPr>
          <a:xfrm>
            <a:off x="0" y="0"/>
            <a:ext cx="9144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2" name="21 Resim" descr="türkiye ile ilgili görsel sonucu"/>
          <p:cNvPicPr/>
          <p:nvPr/>
        </p:nvPicPr>
        <p:blipFill>
          <a:blip r:embed="rId2" cstate="print"/>
          <a:srcRect/>
          <a:stretch>
            <a:fillRect/>
          </a:stretch>
        </p:blipFill>
        <p:spPr bwMode="auto">
          <a:xfrm>
            <a:off x="-1044624" y="0"/>
            <a:ext cx="10801200" cy="6453336"/>
          </a:xfrm>
          <a:prstGeom prst="heart">
            <a:avLst/>
          </a:prstGeom>
          <a:noFill/>
          <a:ln w="9525">
            <a:noFill/>
            <a:miter lim="800000"/>
            <a:headEnd/>
            <a:tailEnd/>
          </a:ln>
        </p:spPr>
      </p:pic>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10" name="9 Güneş"/>
          <p:cNvSpPr/>
          <p:nvPr/>
        </p:nvSpPr>
        <p:spPr>
          <a:xfrm>
            <a:off x="5500694" y="-1000156"/>
            <a:ext cx="3929090" cy="3714776"/>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solidFill>
                  <a:schemeClr val="tx1"/>
                </a:solidFill>
              </a:rPr>
              <a:t>SİZCE MOBBİNGE </a:t>
            </a:r>
            <a:r>
              <a:rPr lang="tr-TR" dirty="0" smtClean="0">
                <a:solidFill>
                  <a:schemeClr val="tx1"/>
                </a:solidFill>
              </a:rPr>
              <a:t>KARŞI  EN </a:t>
            </a:r>
            <a:r>
              <a:rPr lang="tr-TR" smtClean="0">
                <a:solidFill>
                  <a:schemeClr val="tx1"/>
                </a:solidFill>
              </a:rPr>
              <a:t>ETKİLİ UYGULAMA HANGİSİ ?</a:t>
            </a:r>
            <a:endParaRPr lang="tr-TR" dirty="0">
              <a:solidFill>
                <a:schemeClr val="tx1"/>
              </a:solidFill>
            </a:endParaRPr>
          </a:p>
        </p:txBody>
      </p:sp>
      <p:sp>
        <p:nvSpPr>
          <p:cNvPr id="12" name="11 Yamuk"/>
          <p:cNvSpPr/>
          <p:nvPr/>
        </p:nvSpPr>
        <p:spPr>
          <a:xfrm>
            <a:off x="755576" y="3140968"/>
            <a:ext cx="3384376" cy="792088"/>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MERKEZİ ELEKT.ANKET UYG.</a:t>
            </a:r>
            <a:endParaRPr lang="tr-TR" dirty="0"/>
          </a:p>
        </p:txBody>
      </p:sp>
      <p:sp>
        <p:nvSpPr>
          <p:cNvPr id="13" name="12 Yamuk"/>
          <p:cNvSpPr/>
          <p:nvPr/>
        </p:nvSpPr>
        <p:spPr>
          <a:xfrm>
            <a:off x="1115616" y="2348880"/>
            <a:ext cx="2592288" cy="792088"/>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MOB.ÖLÇÜM UYG.</a:t>
            </a:r>
            <a:endParaRPr lang="tr-TR" dirty="0"/>
          </a:p>
        </p:txBody>
      </p:sp>
      <p:pic>
        <p:nvPicPr>
          <p:cNvPr id="21" name="20 Resim" descr="şehir hastaneleri ile ilgili görsel sonucu"/>
          <p:cNvPicPr/>
          <p:nvPr/>
        </p:nvPicPr>
        <p:blipFill>
          <a:blip r:embed="rId3" cstate="print"/>
          <a:srcRect/>
          <a:stretch>
            <a:fillRect/>
          </a:stretch>
        </p:blipFill>
        <p:spPr bwMode="auto">
          <a:xfrm>
            <a:off x="3500430" y="4786322"/>
            <a:ext cx="1732781" cy="1654474"/>
          </a:xfrm>
          <a:prstGeom prst="heart">
            <a:avLst/>
          </a:prstGeom>
          <a:noFill/>
          <a:ln w="9525">
            <a:noFill/>
            <a:miter lim="800000"/>
            <a:headEnd/>
            <a:tailEnd/>
          </a:ln>
        </p:spPr>
      </p:pic>
      <p:sp>
        <p:nvSpPr>
          <p:cNvPr id="14" name="13 Yamuk"/>
          <p:cNvSpPr/>
          <p:nvPr/>
        </p:nvSpPr>
        <p:spPr>
          <a:xfrm>
            <a:off x="323528" y="3933056"/>
            <a:ext cx="4320480" cy="864096"/>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YETKİLİLİK UYGULAMASI</a:t>
            </a:r>
            <a:endParaRPr lang="tr-TR" dirty="0"/>
          </a:p>
        </p:txBody>
      </p:sp>
      <p:sp>
        <p:nvSpPr>
          <p:cNvPr id="19" name="18 Dikdörtgen"/>
          <p:cNvSpPr/>
          <p:nvPr/>
        </p:nvSpPr>
        <p:spPr>
          <a:xfrm>
            <a:off x="1785918" y="4786322"/>
            <a:ext cx="1214446" cy="185738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ROTASYON UYGULAM.</a:t>
            </a:r>
            <a:endParaRPr lang="tr-TR" dirty="0"/>
          </a:p>
        </p:txBody>
      </p:sp>
      <p:sp>
        <p:nvSpPr>
          <p:cNvPr id="17" name="16 Bulut"/>
          <p:cNvSpPr/>
          <p:nvPr/>
        </p:nvSpPr>
        <p:spPr>
          <a:xfrm rot="4967224">
            <a:off x="4151250" y="-899239"/>
            <a:ext cx="1619486" cy="333736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17 Resim" descr="MEMUR ile ilgili görsel sonucu"/>
          <p:cNvPicPr/>
          <p:nvPr/>
        </p:nvPicPr>
        <p:blipFill>
          <a:blip r:embed="rId4" cstate="print"/>
          <a:srcRect/>
          <a:stretch>
            <a:fillRect/>
          </a:stretch>
        </p:blipFill>
        <p:spPr bwMode="auto">
          <a:xfrm>
            <a:off x="5072066" y="3071810"/>
            <a:ext cx="2880320" cy="2088232"/>
          </a:xfrm>
          <a:prstGeom prst="heart">
            <a:avLst/>
          </a:prstGeom>
          <a:noFill/>
          <a:ln w="9525">
            <a:noFill/>
            <a:miter lim="800000"/>
            <a:headEnd/>
            <a:tailEnd/>
          </a:ln>
        </p:spPr>
      </p:pic>
      <p:sp>
        <p:nvSpPr>
          <p:cNvPr id="25" name="24 Aşağı Bükülmüş Şerit"/>
          <p:cNvSpPr/>
          <p:nvPr/>
        </p:nvSpPr>
        <p:spPr>
          <a:xfrm>
            <a:off x="785786" y="5643578"/>
            <a:ext cx="7072362" cy="928694"/>
          </a:xfrm>
          <a:prstGeom prst="ellipse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80" dirty="0" smtClean="0">
                <a:ln cmpd="sng">
                  <a:solidFill>
                    <a:schemeClr val="tx1"/>
                  </a:solidFill>
                </a:ln>
                <a:solidFill>
                  <a:schemeClr val="tx1"/>
                </a:solidFill>
                <a:effectLst>
                  <a:outerShdw blurRad="50800" dist="50800" dir="5400000" algn="ctr" rotWithShape="0">
                    <a:srgbClr val="FFC000"/>
                  </a:outerShdw>
                </a:effectLst>
              </a:rPr>
              <a:t>T E Ş E K K Ü R L E R</a:t>
            </a:r>
          </a:p>
        </p:txBody>
      </p:sp>
      <p:sp>
        <p:nvSpPr>
          <p:cNvPr id="26" name="25 İkizkenar Üçgen"/>
          <p:cNvSpPr/>
          <p:nvPr/>
        </p:nvSpPr>
        <p:spPr>
          <a:xfrm>
            <a:off x="1500166" y="500042"/>
            <a:ext cx="1857388" cy="1857388"/>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İDARİ BİLİM. UYG.</a:t>
            </a:r>
            <a:endParaRPr lang="tr-TR" dirty="0"/>
          </a:p>
        </p:txBody>
      </p:sp>
      <p:sp>
        <p:nvSpPr>
          <p:cNvPr id="24" name="23 Dikey Kaydırma"/>
          <p:cNvSpPr/>
          <p:nvPr/>
        </p:nvSpPr>
        <p:spPr>
          <a:xfrm>
            <a:off x="285720" y="0"/>
            <a:ext cx="4071966" cy="542926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solidFill>
                <a:schemeClr val="tx1"/>
              </a:solidFill>
            </a:endParaRPr>
          </a:p>
          <a:p>
            <a:r>
              <a:rPr lang="tr-TR" dirty="0" smtClean="0">
                <a:solidFill>
                  <a:schemeClr val="tx1"/>
                </a:solidFill>
              </a:rPr>
              <a:t>BİR ÖNERİ;</a:t>
            </a:r>
          </a:p>
          <a:p>
            <a:r>
              <a:rPr lang="tr-TR" dirty="0" smtClean="0">
                <a:solidFill>
                  <a:schemeClr val="tx1"/>
                </a:solidFill>
              </a:rPr>
              <a:t>MOBBİNG ŞİKAYETİNİN EN FAZLA OLDUĞU BİR KAMU KURUMUNDA MOBBİNG ÖLÇÜMLEMESİ YAPALIM.BU KURUMDA ROTASYON UYGULAMASINI BAŞLATALIM, 6 AY SONRA BU KURUMDA TEKRAR MOBBİNG ÖLÇÜMLEMESİ YAPALIM.ROTASYON UYGULAMASININ MOBBİNG ÜZERİNE ETKİSİNİ GÖZLEMLEYELİM.                 DAHA HUZURLU VE DAHA GELİŞMİŞ  YARINLARA  ULAŞMAK DİLEĞİYLE …</a:t>
            </a:r>
            <a:endParaRPr lang="tr-T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ou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ou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3000" fill="hold"/>
                                        <p:tgtEl>
                                          <p:spTgt spid="26"/>
                                        </p:tgtEl>
                                        <p:attrNameLst>
                                          <p:attrName>ppt_x</p:attrName>
                                        </p:attrNameLst>
                                      </p:cBhvr>
                                      <p:tavLst>
                                        <p:tav tm="0">
                                          <p:val>
                                            <p:strVal val="#ppt_x"/>
                                          </p:val>
                                        </p:tav>
                                        <p:tav tm="100000">
                                          <p:val>
                                            <p:strVal val="#ppt_x"/>
                                          </p:val>
                                        </p:tav>
                                      </p:tavLst>
                                    </p:anim>
                                    <p:anim calcmode="lin" valueType="num">
                                      <p:cBhvr additive="base">
                                        <p:cTn id="23" dur="3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ppt_x"/>
                                          </p:val>
                                        </p:tav>
                                        <p:tav tm="100000">
                                          <p:val>
                                            <p:strVal val="#ppt_x"/>
                                          </p:val>
                                        </p:tav>
                                      </p:tavLst>
                                    </p:anim>
                                    <p:anim calcmode="lin" valueType="num">
                                      <p:cBhvr additive="base">
                                        <p:cTn id="29"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000" fill="hold"/>
                                        <p:tgtEl>
                                          <p:spTgt spid="17"/>
                                        </p:tgtEl>
                                        <p:attrNameLst>
                                          <p:attrName>ppt_w</p:attrName>
                                        </p:attrNameLst>
                                      </p:cBhvr>
                                      <p:tavLst>
                                        <p:tav tm="0">
                                          <p:val>
                                            <p:fltVal val="0"/>
                                          </p:val>
                                        </p:tav>
                                        <p:tav tm="100000">
                                          <p:val>
                                            <p:strVal val="#ppt_w"/>
                                          </p:val>
                                        </p:tav>
                                      </p:tavLst>
                                    </p:anim>
                                    <p:anim calcmode="lin" valueType="num">
                                      <p:cBhvr>
                                        <p:cTn id="35" dur="2000" fill="hold"/>
                                        <p:tgtEl>
                                          <p:spTgt spid="17"/>
                                        </p:tgtEl>
                                        <p:attrNameLst>
                                          <p:attrName>ppt_h</p:attrName>
                                        </p:attrNameLst>
                                      </p:cBhvr>
                                      <p:tavLst>
                                        <p:tav tm="0">
                                          <p:val>
                                            <p:fltVal val="0"/>
                                          </p:val>
                                        </p:tav>
                                        <p:tav tm="100000">
                                          <p:val>
                                            <p:strVal val="#ppt_h"/>
                                          </p:val>
                                        </p:tav>
                                      </p:tavLst>
                                    </p:anim>
                                    <p:anim calcmode="lin" valueType="num">
                                      <p:cBhvr>
                                        <p:cTn id="36" dur="2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out)">
                                      <p:cBhvr>
                                        <p:cTn id="42" dur="5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1" nodeType="clickEffect">
                                  <p:stCondLst>
                                    <p:cond delay="0"/>
                                  </p:stCondLst>
                                  <p:childTnLst>
                                    <p:animEffect transition="out" filter="fade">
                                      <p:cBhvr>
                                        <p:cTn id="46" dur="500" tmFilter="0, 0; .2, .5; .8, .5; 1, 0"/>
                                        <p:tgtEl>
                                          <p:spTgt spid="19"/>
                                        </p:tgtEl>
                                      </p:cBhvr>
                                    </p:animEffect>
                                    <p:animScale>
                                      <p:cBhvr>
                                        <p:cTn id="47" dur="250" autoRev="1" fill="hold"/>
                                        <p:tgtEl>
                                          <p:spTgt spid="1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0" fill="hold"/>
                                        <p:tgtEl>
                                          <p:spTgt spid="20"/>
                                        </p:tgtEl>
                                        <p:attrNameLst>
                                          <p:attrName>ppt_x</p:attrName>
                                        </p:attrNameLst>
                                      </p:cBhvr>
                                      <p:tavLst>
                                        <p:tav tm="0">
                                          <p:val>
                                            <p:strVal val="#ppt_x"/>
                                          </p:val>
                                        </p:tav>
                                        <p:tav tm="100000">
                                          <p:val>
                                            <p:strVal val="#ppt_x"/>
                                          </p:val>
                                        </p:tav>
                                      </p:tavLst>
                                    </p:anim>
                                    <p:anim calcmode="lin" valueType="num">
                                      <p:cBhvr additive="base">
                                        <p:cTn id="53" dur="5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3000" fill="hold"/>
                                        <p:tgtEl>
                                          <p:spTgt spid="21"/>
                                        </p:tgtEl>
                                        <p:attrNameLst>
                                          <p:attrName>ppt_x</p:attrName>
                                        </p:attrNameLst>
                                      </p:cBhvr>
                                      <p:tavLst>
                                        <p:tav tm="0">
                                          <p:val>
                                            <p:strVal val="#ppt_x"/>
                                          </p:val>
                                        </p:tav>
                                        <p:tav tm="100000">
                                          <p:val>
                                            <p:strVal val="#ppt_x"/>
                                          </p:val>
                                        </p:tav>
                                      </p:tavLst>
                                    </p:anim>
                                    <p:anim calcmode="lin" valueType="num">
                                      <p:cBhvr additive="base">
                                        <p:cTn id="59" dur="3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21"/>
                                        </p:tgtEl>
                                      </p:cBhvr>
                                    </p:animEffect>
                                    <p:animScale>
                                      <p:cBhvr>
                                        <p:cTn id="64" dur="250" autoRev="1" fill="hold"/>
                                        <p:tgtEl>
                                          <p:spTgt spid="21"/>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4" presetClass="entr" presetSubtype="32"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ox(out)">
                                      <p:cBhvr>
                                        <p:cTn id="69" dur="50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500" tmFilter="0, 0; .2, .5; .8, .5; 1, 0"/>
                                        <p:tgtEl>
                                          <p:spTgt spid="18"/>
                                        </p:tgtEl>
                                      </p:cBhvr>
                                    </p:animEffect>
                                    <p:animScale>
                                      <p:cBhvr>
                                        <p:cTn id="74" dur="250" autoRev="1" fill="hold"/>
                                        <p:tgtEl>
                                          <p:spTgt spid="18"/>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0" fill="hold"/>
                                        <p:tgtEl>
                                          <p:spTgt spid="22"/>
                                        </p:tgtEl>
                                        <p:attrNameLst>
                                          <p:attrName>ppt_x</p:attrName>
                                        </p:attrNameLst>
                                      </p:cBhvr>
                                      <p:tavLst>
                                        <p:tav tm="0">
                                          <p:val>
                                            <p:strVal val="#ppt_x"/>
                                          </p:val>
                                        </p:tav>
                                        <p:tav tm="100000">
                                          <p:val>
                                            <p:strVal val="#ppt_x"/>
                                          </p:val>
                                        </p:tav>
                                      </p:tavLst>
                                    </p:anim>
                                    <p:anim calcmode="lin" valueType="num">
                                      <p:cBhvr additive="base">
                                        <p:cTn id="80"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500" tmFilter="0, 0; .2, .5; .8, .5; 1, 0"/>
                                        <p:tgtEl>
                                          <p:spTgt spid="22"/>
                                        </p:tgtEl>
                                      </p:cBhvr>
                                    </p:animEffect>
                                    <p:animScale>
                                      <p:cBhvr>
                                        <p:cTn id="85" dur="250" autoRev="1" fill="hold"/>
                                        <p:tgtEl>
                                          <p:spTgt spid="22"/>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4" presetClass="entr" presetSubtype="32"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box(out)">
                                      <p:cBhvr>
                                        <p:cTn id="90" dur="50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box(out)">
                                      <p:cBhvr>
                                        <p:cTn id="95"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animBg="1"/>
      <p:bldP spid="12" grpId="0" animBg="1"/>
      <p:bldP spid="13" grpId="0" animBg="1"/>
      <p:bldP spid="14" grpId="0" animBg="1"/>
      <p:bldP spid="19" grpId="0" animBg="1"/>
      <p:bldP spid="19" grpId="1" animBg="1"/>
      <p:bldP spid="17" grpId="0" animBg="1"/>
      <p:bldP spid="25" grpId="0" animBg="1"/>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aphicFrame>
        <p:nvGraphicFramePr>
          <p:cNvPr id="6" name="4 İçerik Yer Tutucusu"/>
          <p:cNvGraphicFramePr>
            <a:graphicFrameLocks/>
          </p:cNvGraphicFramePr>
          <p:nvPr/>
        </p:nvGraphicFramePr>
        <p:xfrm>
          <a:off x="539552" y="548680"/>
          <a:ext cx="8064897" cy="5941017"/>
        </p:xfrm>
        <a:graphic>
          <a:graphicData uri="http://schemas.openxmlformats.org/drawingml/2006/table">
            <a:tbl>
              <a:tblPr firstRow="1" bandRow="1">
                <a:tableStyleId>{5C22544A-7EE6-4342-B048-85BDC9FD1C3A}</a:tableStyleId>
              </a:tblPr>
              <a:tblGrid>
                <a:gridCol w="2688299"/>
                <a:gridCol w="2688299"/>
                <a:gridCol w="2688299"/>
              </a:tblGrid>
              <a:tr h="112978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lt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Kütahya ilinde kamu alanında hizmet veren iki hastanede yapılan </a:t>
                      </a:r>
                      <a:r>
                        <a:rPr lang="tr-TR" dirty="0" err="1" smtClean="0">
                          <a:solidFill>
                            <a:schemeClr val="tx1"/>
                          </a:solidFill>
                        </a:rPr>
                        <a:t>mobbing</a:t>
                      </a:r>
                      <a:r>
                        <a:rPr lang="tr-TR" dirty="0" smtClean="0">
                          <a:solidFill>
                            <a:schemeClr val="tx1"/>
                          </a:solidFill>
                        </a:rPr>
                        <a:t> araştırma sonucunda iki kurumda toplam % 29,8 oranında </a:t>
                      </a:r>
                      <a:r>
                        <a:rPr lang="tr-TR" dirty="0" err="1" smtClean="0">
                          <a:solidFill>
                            <a:schemeClr val="tx1"/>
                          </a:solidFill>
                        </a:rPr>
                        <a:t>mobbing</a:t>
                      </a:r>
                      <a:r>
                        <a:rPr lang="tr-TR" dirty="0" smtClean="0">
                          <a:solidFill>
                            <a:schemeClr val="tx1"/>
                          </a:solidFill>
                        </a:rPr>
                        <a:t> mağdurunun olduğu görülmüştür.</a:t>
                      </a:r>
                    </a:p>
                    <a:p>
                      <a:endParaRPr lang="tr-TR" dirty="0"/>
                    </a:p>
                  </a:txBody>
                  <a:tcPr>
                    <a:solidFill>
                      <a:schemeClr val="accent6">
                        <a:lumMod val="75000"/>
                      </a:schemeClr>
                    </a:solidFill>
                  </a:tcPr>
                </a:tc>
                <a:tc hMerge="1">
                  <a:txBody>
                    <a:bodyPr/>
                    <a:lstStyle/>
                    <a:p>
                      <a:endParaRPr lang="tr-TR" dirty="0"/>
                    </a:p>
                  </a:txBody>
                  <a:tcPr/>
                </a:tc>
                <a:tc hMerge="1">
                  <a:txBody>
                    <a:bodyPr/>
                    <a:lstStyle/>
                    <a:p>
                      <a:endParaRPr lang="tr-TR" dirty="0"/>
                    </a:p>
                  </a:txBody>
                  <a:tcPr/>
                </a:tc>
              </a:tr>
              <a:tr h="104288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lt1"/>
                          </a:solidFill>
                          <a:latin typeface="+mn-lt"/>
                          <a:ea typeface="+mn-ea"/>
                          <a:cs typeface="+mn-cs"/>
                        </a:rPr>
                        <a:t>Tablo 4.3.1. Ankete Katılan Çalışanların </a:t>
                      </a:r>
                      <a:r>
                        <a:rPr lang="tr-TR" sz="1800" b="1" kern="1200" dirty="0" err="1" smtClean="0">
                          <a:solidFill>
                            <a:schemeClr val="lt1"/>
                          </a:solidFill>
                          <a:latin typeface="+mn-lt"/>
                          <a:ea typeface="+mn-ea"/>
                          <a:cs typeface="+mn-cs"/>
                        </a:rPr>
                        <a:t>Mobbing</a:t>
                      </a:r>
                      <a:r>
                        <a:rPr lang="tr-TR" sz="1800" b="1" kern="1200" dirty="0" smtClean="0">
                          <a:solidFill>
                            <a:schemeClr val="lt1"/>
                          </a:solidFill>
                          <a:latin typeface="+mn-lt"/>
                          <a:ea typeface="+mn-ea"/>
                          <a:cs typeface="+mn-cs"/>
                        </a:rPr>
                        <a:t> Mağduru Olmalarına Göre Dağılımı </a:t>
                      </a:r>
                    </a:p>
                    <a:p>
                      <a:endParaRPr lang="tr-TR" dirty="0"/>
                    </a:p>
                  </a:txBody>
                  <a:tcPr>
                    <a:solidFill>
                      <a:srgbClr val="FFC000"/>
                    </a:solidFill>
                  </a:tcPr>
                </a:tc>
                <a:tc hMerge="1">
                  <a:txBody>
                    <a:bodyPr/>
                    <a:lstStyle/>
                    <a:p>
                      <a:endParaRPr lang="tr-TR" dirty="0"/>
                    </a:p>
                  </a:txBody>
                  <a:tcPr>
                    <a:solidFill>
                      <a:srgbClr val="FFC000"/>
                    </a:solidFill>
                  </a:tcPr>
                </a:tc>
                <a:tc hMerge="1">
                  <a:txBody>
                    <a:bodyPr/>
                    <a:lstStyle/>
                    <a:p>
                      <a:endParaRPr lang="tr-TR" dirty="0"/>
                    </a:p>
                  </a:txBody>
                  <a:tcPr>
                    <a:solidFill>
                      <a:srgbClr val="FFC000"/>
                    </a:solidFill>
                  </a:tcPr>
                </a:tc>
              </a:tr>
              <a:tr h="347627">
                <a:tc>
                  <a:txBody>
                    <a:bodyPr/>
                    <a:lstStyle/>
                    <a:p>
                      <a:r>
                        <a:rPr lang="tr-TR" dirty="0" smtClean="0"/>
                        <a:t>MAĞDUR</a:t>
                      </a:r>
                      <a:endParaRPr lang="tr-TR" dirty="0"/>
                    </a:p>
                  </a:txBody>
                  <a:tcPr>
                    <a:solidFill>
                      <a:srgbClr val="FFC000"/>
                    </a:solidFill>
                  </a:tcPr>
                </a:tc>
                <a:tc>
                  <a:txBody>
                    <a:bodyPr/>
                    <a:lstStyle/>
                    <a:p>
                      <a:r>
                        <a:rPr lang="tr-TR" dirty="0" smtClean="0"/>
                        <a:t>FREKANS(KİŞİ)</a:t>
                      </a:r>
                      <a:endParaRPr lang="tr-TR" dirty="0"/>
                    </a:p>
                  </a:txBody>
                  <a:tcPr>
                    <a:solidFill>
                      <a:srgbClr val="FFC000"/>
                    </a:solidFill>
                  </a:tcPr>
                </a:tc>
                <a:tc>
                  <a:txBody>
                    <a:bodyPr/>
                    <a:lstStyle/>
                    <a:p>
                      <a:r>
                        <a:rPr lang="tr-TR" dirty="0" smtClean="0"/>
                        <a:t>%</a:t>
                      </a:r>
                      <a:endParaRPr lang="tr-TR" dirty="0"/>
                    </a:p>
                  </a:txBody>
                  <a:tcPr>
                    <a:solidFill>
                      <a:srgbClr val="FFC000"/>
                    </a:solidFill>
                  </a:tcPr>
                </a:tc>
              </a:tr>
              <a:tr h="297958">
                <a:tc>
                  <a:txBody>
                    <a:bodyPr/>
                    <a:lstStyle/>
                    <a:p>
                      <a:pPr>
                        <a:lnSpc>
                          <a:spcPct val="115000"/>
                        </a:lnSpc>
                        <a:spcAft>
                          <a:spcPts val="0"/>
                        </a:spcAft>
                      </a:pPr>
                      <a:r>
                        <a:rPr lang="tr-TR" sz="1900" baseline="0" dirty="0" smtClean="0">
                          <a:latin typeface="Calibri"/>
                          <a:ea typeface="Calibri"/>
                          <a:cs typeface="Times New Roman"/>
                        </a:rPr>
                        <a:t>Evet</a:t>
                      </a:r>
                      <a:endParaRPr lang="tr-TR" sz="1900" baseline="0" dirty="0">
                        <a:latin typeface="Calibri"/>
                        <a:ea typeface="Calibri"/>
                        <a:cs typeface="Times New Roman"/>
                      </a:endParaRPr>
                    </a:p>
                  </a:txBody>
                  <a:tcPr marL="68580" marR="68580" marT="0" marB="0">
                    <a:solidFill>
                      <a:srgbClr val="FFC000"/>
                    </a:solidFill>
                  </a:tcPr>
                </a:tc>
                <a:tc>
                  <a:txBody>
                    <a:bodyPr/>
                    <a:lstStyle/>
                    <a:p>
                      <a:pPr>
                        <a:lnSpc>
                          <a:spcPct val="115000"/>
                        </a:lnSpc>
                        <a:spcAft>
                          <a:spcPts val="0"/>
                        </a:spcAft>
                      </a:pPr>
                      <a:r>
                        <a:rPr lang="tr-TR" sz="1900" baseline="0" dirty="0" smtClean="0">
                          <a:latin typeface="Calibri"/>
                          <a:ea typeface="Calibri"/>
                          <a:cs typeface="Times New Roman"/>
                        </a:rPr>
                        <a:t>36</a:t>
                      </a:r>
                      <a:endParaRPr lang="tr-TR" sz="1900" baseline="0" dirty="0">
                        <a:latin typeface="Calibri"/>
                        <a:ea typeface="Calibri"/>
                        <a:cs typeface="Times New Roman"/>
                      </a:endParaRPr>
                    </a:p>
                  </a:txBody>
                  <a:tcPr marL="68580" marR="68580" marT="0" marB="0">
                    <a:solidFill>
                      <a:srgbClr val="FFC000"/>
                    </a:solidFill>
                  </a:tcPr>
                </a:tc>
                <a:tc>
                  <a:txBody>
                    <a:bodyPr/>
                    <a:lstStyle/>
                    <a:p>
                      <a:pPr>
                        <a:lnSpc>
                          <a:spcPct val="115000"/>
                        </a:lnSpc>
                        <a:spcAft>
                          <a:spcPts val="0"/>
                        </a:spcAft>
                      </a:pPr>
                      <a:r>
                        <a:rPr lang="tr-TR" sz="1900" baseline="0" dirty="0" smtClean="0">
                          <a:latin typeface="Calibri"/>
                          <a:ea typeface="Calibri"/>
                          <a:cs typeface="Times New Roman"/>
                        </a:rPr>
                        <a:t>29,8</a:t>
                      </a:r>
                      <a:endParaRPr lang="tr-TR" sz="1900" baseline="0" dirty="0">
                        <a:latin typeface="Calibri"/>
                        <a:ea typeface="Calibri"/>
                        <a:cs typeface="Times New Roman"/>
                      </a:endParaRPr>
                    </a:p>
                  </a:txBody>
                  <a:tcPr marL="68580" marR="68580" marT="0" marB="0">
                    <a:solidFill>
                      <a:srgbClr val="FFC000"/>
                    </a:solidFill>
                  </a:tcPr>
                </a:tc>
              </a:tr>
              <a:tr h="297958">
                <a:tc>
                  <a:txBody>
                    <a:bodyPr/>
                    <a:lstStyle/>
                    <a:p>
                      <a:pPr>
                        <a:lnSpc>
                          <a:spcPct val="115000"/>
                        </a:lnSpc>
                        <a:spcAft>
                          <a:spcPts val="0"/>
                        </a:spcAft>
                      </a:pPr>
                      <a:r>
                        <a:rPr lang="tr-TR" sz="1900" dirty="0" smtClean="0">
                          <a:latin typeface="Calibri"/>
                          <a:ea typeface="Calibri"/>
                          <a:cs typeface="Times New Roman"/>
                        </a:rPr>
                        <a:t>Hayır</a:t>
                      </a:r>
                      <a:endParaRPr lang="tr-TR" sz="1900" dirty="0">
                        <a:latin typeface="Calibri"/>
                        <a:ea typeface="Calibri"/>
                        <a:cs typeface="Times New Roman"/>
                      </a:endParaRPr>
                    </a:p>
                  </a:txBody>
                  <a:tcPr marL="68580" marR="68580" marT="0" marB="0">
                    <a:solidFill>
                      <a:srgbClr val="FFC000"/>
                    </a:solidFill>
                  </a:tcPr>
                </a:tc>
                <a:tc>
                  <a:txBody>
                    <a:bodyPr/>
                    <a:lstStyle/>
                    <a:p>
                      <a:pPr>
                        <a:lnSpc>
                          <a:spcPct val="115000"/>
                        </a:lnSpc>
                        <a:spcAft>
                          <a:spcPts val="0"/>
                        </a:spcAft>
                      </a:pPr>
                      <a:r>
                        <a:rPr lang="tr-TR" sz="1900" dirty="0" smtClean="0">
                          <a:latin typeface="Calibri"/>
                          <a:ea typeface="Calibri"/>
                          <a:cs typeface="Times New Roman"/>
                        </a:rPr>
                        <a:t>75</a:t>
                      </a:r>
                      <a:endParaRPr lang="tr-TR" sz="1900" dirty="0">
                        <a:latin typeface="Calibri"/>
                        <a:ea typeface="Calibri"/>
                        <a:cs typeface="Times New Roman"/>
                      </a:endParaRPr>
                    </a:p>
                  </a:txBody>
                  <a:tcPr marL="68580" marR="68580" marT="0" marB="0">
                    <a:solidFill>
                      <a:srgbClr val="FFC000"/>
                    </a:solidFill>
                  </a:tcPr>
                </a:tc>
                <a:tc>
                  <a:txBody>
                    <a:bodyPr/>
                    <a:lstStyle/>
                    <a:p>
                      <a:pPr>
                        <a:lnSpc>
                          <a:spcPct val="115000"/>
                        </a:lnSpc>
                        <a:spcAft>
                          <a:spcPts val="0"/>
                        </a:spcAft>
                      </a:pPr>
                      <a:r>
                        <a:rPr lang="tr-TR" sz="1900" dirty="0" smtClean="0">
                          <a:latin typeface="Calibri"/>
                          <a:ea typeface="Calibri"/>
                          <a:cs typeface="Times New Roman"/>
                        </a:rPr>
                        <a:t>62</a:t>
                      </a:r>
                      <a:endParaRPr lang="tr-TR" sz="1900" dirty="0">
                        <a:latin typeface="Calibri"/>
                        <a:ea typeface="Calibri"/>
                        <a:cs typeface="Times New Roman"/>
                      </a:endParaRPr>
                    </a:p>
                  </a:txBody>
                  <a:tcPr marL="68580" marR="68580" marT="0" marB="0">
                    <a:solidFill>
                      <a:srgbClr val="FFC000"/>
                    </a:solidFill>
                  </a:tcPr>
                </a:tc>
              </a:tr>
              <a:tr h="297958">
                <a:tc>
                  <a:txBody>
                    <a:bodyPr/>
                    <a:lstStyle/>
                    <a:p>
                      <a:pPr>
                        <a:lnSpc>
                          <a:spcPct val="115000"/>
                        </a:lnSpc>
                        <a:spcAft>
                          <a:spcPts val="0"/>
                        </a:spcAft>
                      </a:pPr>
                      <a:r>
                        <a:rPr lang="tr-TR" sz="1900" dirty="0" smtClean="0">
                          <a:latin typeface="Calibri"/>
                          <a:ea typeface="Calibri"/>
                          <a:cs typeface="Times New Roman"/>
                        </a:rPr>
                        <a:t>Emin değilim</a:t>
                      </a:r>
                      <a:endParaRPr lang="tr-TR" sz="1900" dirty="0">
                        <a:latin typeface="Calibri"/>
                        <a:ea typeface="Calibri"/>
                        <a:cs typeface="Times New Roman"/>
                      </a:endParaRPr>
                    </a:p>
                  </a:txBody>
                  <a:tcPr marL="68580" marR="68580" marT="0" marB="0">
                    <a:solidFill>
                      <a:srgbClr val="FFC000"/>
                    </a:solidFill>
                  </a:tcPr>
                </a:tc>
                <a:tc>
                  <a:txBody>
                    <a:bodyPr/>
                    <a:lstStyle/>
                    <a:p>
                      <a:pPr>
                        <a:lnSpc>
                          <a:spcPct val="115000"/>
                        </a:lnSpc>
                        <a:spcAft>
                          <a:spcPts val="0"/>
                        </a:spcAft>
                      </a:pPr>
                      <a:r>
                        <a:rPr lang="tr-TR" sz="1900" dirty="0" smtClean="0">
                          <a:latin typeface="Calibri"/>
                          <a:ea typeface="Calibri"/>
                          <a:cs typeface="Times New Roman"/>
                        </a:rPr>
                        <a:t>10</a:t>
                      </a:r>
                      <a:endParaRPr lang="tr-TR" sz="1900" dirty="0">
                        <a:latin typeface="Calibri"/>
                        <a:ea typeface="Calibri"/>
                        <a:cs typeface="Times New Roman"/>
                      </a:endParaRPr>
                    </a:p>
                  </a:txBody>
                  <a:tcPr marL="68580" marR="68580" marT="0" marB="0">
                    <a:solidFill>
                      <a:srgbClr val="FFC000"/>
                    </a:solidFill>
                  </a:tcPr>
                </a:tc>
                <a:tc>
                  <a:txBody>
                    <a:bodyPr/>
                    <a:lstStyle/>
                    <a:p>
                      <a:pPr>
                        <a:lnSpc>
                          <a:spcPct val="115000"/>
                        </a:lnSpc>
                        <a:spcAft>
                          <a:spcPts val="0"/>
                        </a:spcAft>
                      </a:pPr>
                      <a:r>
                        <a:rPr lang="tr-TR" sz="1900" dirty="0" smtClean="0">
                          <a:latin typeface="Calibri"/>
                          <a:ea typeface="Calibri"/>
                          <a:cs typeface="Times New Roman"/>
                        </a:rPr>
                        <a:t>8,2</a:t>
                      </a:r>
                      <a:endParaRPr lang="tr-TR" sz="1900" dirty="0">
                        <a:latin typeface="Calibri"/>
                        <a:ea typeface="Calibri"/>
                        <a:cs typeface="Times New Roman"/>
                      </a:endParaRPr>
                    </a:p>
                  </a:txBody>
                  <a:tcPr marL="68580" marR="68580" marT="0" marB="0">
                    <a:solidFill>
                      <a:srgbClr val="FFC000"/>
                    </a:solidFill>
                  </a:tcPr>
                </a:tc>
              </a:tr>
              <a:tr h="297958">
                <a:tc>
                  <a:txBody>
                    <a:bodyPr/>
                    <a:lstStyle/>
                    <a:p>
                      <a:pPr>
                        <a:lnSpc>
                          <a:spcPct val="115000"/>
                        </a:lnSpc>
                        <a:spcAft>
                          <a:spcPts val="0"/>
                        </a:spcAft>
                      </a:pPr>
                      <a:r>
                        <a:rPr lang="tr-TR" sz="1900" dirty="0" smtClean="0">
                          <a:latin typeface="Calibri"/>
                          <a:ea typeface="Calibri"/>
                          <a:cs typeface="Times New Roman"/>
                        </a:rPr>
                        <a:t>TOPLAM</a:t>
                      </a:r>
                      <a:endParaRPr lang="tr-TR" sz="1900" dirty="0">
                        <a:latin typeface="Calibri"/>
                        <a:ea typeface="Calibri"/>
                        <a:cs typeface="Times New Roman"/>
                      </a:endParaRPr>
                    </a:p>
                  </a:txBody>
                  <a:tcPr marL="68580" marR="68580" marT="0" marB="0">
                    <a:solidFill>
                      <a:srgbClr val="FFC000"/>
                    </a:solidFill>
                  </a:tcPr>
                </a:tc>
                <a:tc>
                  <a:txBody>
                    <a:bodyPr/>
                    <a:lstStyle/>
                    <a:p>
                      <a:pPr>
                        <a:lnSpc>
                          <a:spcPct val="115000"/>
                        </a:lnSpc>
                        <a:spcAft>
                          <a:spcPts val="0"/>
                        </a:spcAft>
                      </a:pPr>
                      <a:r>
                        <a:rPr lang="tr-TR" sz="1900" dirty="0" smtClean="0">
                          <a:latin typeface="Calibri"/>
                          <a:ea typeface="Calibri"/>
                          <a:cs typeface="Times New Roman"/>
                        </a:rPr>
                        <a:t>121</a:t>
                      </a:r>
                      <a:endParaRPr lang="tr-TR" sz="1900" dirty="0">
                        <a:latin typeface="Calibri"/>
                        <a:ea typeface="Calibri"/>
                        <a:cs typeface="Times New Roman"/>
                      </a:endParaRPr>
                    </a:p>
                  </a:txBody>
                  <a:tcPr marL="68580" marR="68580" marT="0" marB="0">
                    <a:solidFill>
                      <a:srgbClr val="FFC000"/>
                    </a:solidFill>
                  </a:tcPr>
                </a:tc>
                <a:tc>
                  <a:txBody>
                    <a:bodyPr/>
                    <a:lstStyle/>
                    <a:p>
                      <a:pPr>
                        <a:lnSpc>
                          <a:spcPct val="115000"/>
                        </a:lnSpc>
                        <a:spcAft>
                          <a:spcPts val="0"/>
                        </a:spcAft>
                      </a:pPr>
                      <a:r>
                        <a:rPr lang="tr-TR" sz="1900" dirty="0" smtClean="0">
                          <a:latin typeface="Calibri"/>
                          <a:ea typeface="Calibri"/>
                          <a:cs typeface="Times New Roman"/>
                        </a:rPr>
                        <a:t>100</a:t>
                      </a:r>
                      <a:endParaRPr lang="tr-TR" sz="1900" dirty="0">
                        <a:latin typeface="Calibri"/>
                        <a:ea typeface="Calibri"/>
                        <a:cs typeface="Times New Roman"/>
                      </a:endParaRPr>
                    </a:p>
                  </a:txBody>
                  <a:tcPr marL="68580" marR="68580" marT="0" marB="0">
                    <a:solidFill>
                      <a:srgbClr val="FFC000"/>
                    </a:solidFill>
                  </a:tcPr>
                </a:tc>
              </a:tr>
              <a:tr h="165123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solidFill>
                          <a:schemeClr val="dk1"/>
                        </a:solidFill>
                        <a:latin typeface="+mn-lt"/>
                        <a:ea typeface="+mn-ea"/>
                        <a:cs typeface="+mn-cs"/>
                      </a:endParaRPr>
                    </a:p>
                    <a:p>
                      <a:r>
                        <a:rPr lang="tr-TR" sz="1800" kern="1200" dirty="0" smtClean="0">
                          <a:solidFill>
                            <a:schemeClr val="dk1"/>
                          </a:solidFill>
                          <a:latin typeface="+mn-lt"/>
                          <a:ea typeface="+mn-ea"/>
                          <a:cs typeface="+mn-cs"/>
                        </a:rPr>
                        <a:t>KAYNAK:</a:t>
                      </a:r>
                      <a:r>
                        <a:rPr lang="tr-TR" sz="1800" kern="1200" dirty="0" err="1" smtClean="0">
                          <a:solidFill>
                            <a:schemeClr val="dk1"/>
                          </a:solidFill>
                          <a:latin typeface="+mn-lt"/>
                          <a:ea typeface="+mn-ea"/>
                          <a:cs typeface="+mn-cs"/>
                        </a:rPr>
                        <a:t>Mobbing’in</a:t>
                      </a:r>
                      <a:r>
                        <a:rPr lang="tr-TR" sz="1800" kern="1200" dirty="0" smtClean="0">
                          <a:solidFill>
                            <a:schemeClr val="dk1"/>
                          </a:solidFill>
                          <a:latin typeface="+mn-lt"/>
                          <a:ea typeface="+mn-ea"/>
                          <a:cs typeface="+mn-cs"/>
                        </a:rPr>
                        <a:t> Örgütsel Bağlılık Üzerine Etkisini Belirlemeye Yönelik Bir Araştırma </a:t>
                      </a:r>
                    </a:p>
                    <a:p>
                      <a:r>
                        <a:rPr lang="tr-TR" sz="1800" kern="1200" dirty="0" smtClean="0">
                          <a:solidFill>
                            <a:schemeClr val="dk1"/>
                          </a:solidFill>
                          <a:latin typeface="+mn-lt"/>
                          <a:ea typeface="+mn-ea"/>
                          <a:cs typeface="+mn-cs"/>
                        </a:rPr>
                        <a:t>Derya ERGUN ÖZLER* Ceren GİDERLER ATALAY** Meltem DİL ŞAHİN ***</a:t>
                      </a:r>
                    </a:p>
                    <a:p>
                      <a:r>
                        <a:rPr lang="tr-TR" sz="1800" kern="1200" dirty="0" smtClean="0">
                          <a:solidFill>
                            <a:schemeClr val="dk1"/>
                          </a:solidFill>
                          <a:latin typeface="+mn-lt"/>
                          <a:ea typeface="+mn-ea"/>
                          <a:cs typeface="+mn-cs"/>
                        </a:rPr>
                        <a:t>Dumlupınar Üniversitesi Sosyal Bilimler Dergisi  Sayı 22 Aralık 2008</a:t>
                      </a:r>
                    </a:p>
                    <a:p>
                      <a:endParaRPr lang="tr-TR" dirty="0"/>
                    </a:p>
                  </a:txBody>
                  <a:tcPr>
                    <a:solidFill>
                      <a:srgbClr val="00B050"/>
                    </a:solidFill>
                  </a:tcPr>
                </a:tc>
                <a:tc hMerge="1">
                  <a:txBody>
                    <a:bodyPr/>
                    <a:lstStyle/>
                    <a:p>
                      <a:endParaRPr lang="tr-TR" dirty="0"/>
                    </a:p>
                  </a:txBody>
                  <a:tcPr>
                    <a:solidFill>
                      <a:srgbClr val="FFC000"/>
                    </a:solidFill>
                  </a:tcPr>
                </a:tc>
                <a:tc hMerge="1">
                  <a:txBody>
                    <a:bodyPr/>
                    <a:lstStyle/>
                    <a:p>
                      <a:endParaRPr lang="tr-TR" dirty="0"/>
                    </a:p>
                  </a:txBody>
                  <a:tcPr>
                    <a:solidFill>
                      <a:srgbClr val="FFC000"/>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26" name="Picture 2"/>
          <p:cNvPicPr>
            <a:picLocks noChangeAspect="1" noChangeArrowheads="1"/>
          </p:cNvPicPr>
          <p:nvPr/>
        </p:nvPicPr>
        <p:blipFill>
          <a:blip r:embed="rId2"/>
          <a:srcRect l="15381" t="28635" r="37182" b="20898"/>
          <a:stretch>
            <a:fillRect/>
          </a:stretch>
        </p:blipFill>
        <p:spPr bwMode="auto">
          <a:xfrm>
            <a:off x="285720" y="285728"/>
            <a:ext cx="8501122" cy="635798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out)">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5 Resim"/>
          <p:cNvPicPr/>
          <p:nvPr/>
        </p:nvPicPr>
        <p:blipFill>
          <a:blip r:embed="rId2" cstate="print"/>
          <a:srcRect l="10083" t="30176" r="9091" b="21806"/>
          <a:stretch>
            <a:fillRect/>
          </a:stretch>
        </p:blipFill>
        <p:spPr bwMode="auto">
          <a:xfrm>
            <a:off x="179512" y="260648"/>
            <a:ext cx="8712968" cy="61206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5 Resim"/>
          <p:cNvPicPr/>
          <p:nvPr/>
        </p:nvPicPr>
        <p:blipFill>
          <a:blip r:embed="rId2" cstate="print"/>
          <a:srcRect l="15207" t="37886" r="24628" b="17841"/>
          <a:stretch>
            <a:fillRect/>
          </a:stretch>
        </p:blipFill>
        <p:spPr bwMode="auto">
          <a:xfrm>
            <a:off x="2051720" y="548680"/>
            <a:ext cx="4743450" cy="2333625"/>
          </a:xfrm>
          <a:prstGeom prst="rect">
            <a:avLst/>
          </a:prstGeom>
          <a:noFill/>
          <a:ln w="9525">
            <a:noFill/>
            <a:miter lim="800000"/>
            <a:headEnd/>
            <a:tailEnd/>
          </a:ln>
        </p:spPr>
      </p:pic>
      <p:pic>
        <p:nvPicPr>
          <p:cNvPr id="7" name="6 Resim"/>
          <p:cNvPicPr/>
          <p:nvPr/>
        </p:nvPicPr>
        <p:blipFill>
          <a:blip r:embed="rId3" cstate="print"/>
          <a:srcRect t="27753" b="22027"/>
          <a:stretch>
            <a:fillRect/>
          </a:stretch>
        </p:blipFill>
        <p:spPr bwMode="auto">
          <a:xfrm>
            <a:off x="1691680" y="3140968"/>
            <a:ext cx="5760720" cy="27363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5 Resim"/>
          <p:cNvPicPr/>
          <p:nvPr/>
        </p:nvPicPr>
        <p:blipFill>
          <a:blip r:embed="rId2" cstate="print"/>
          <a:srcRect l="10581" t="22247" r="9389" b="26432"/>
          <a:stretch>
            <a:fillRect/>
          </a:stretch>
        </p:blipFill>
        <p:spPr bwMode="auto">
          <a:xfrm>
            <a:off x="395536" y="908720"/>
            <a:ext cx="8208913" cy="53285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endParaRPr lang="tr-TR" dirty="0"/>
          </a:p>
        </p:txBody>
      </p:sp>
      <p:sp>
        <p:nvSpPr>
          <p:cNvPr id="3" name="2 İçerik Yer Tutucusu"/>
          <p:cNvSpPr>
            <a:spLocks noGrp="1"/>
          </p:cNvSpPr>
          <p:nvPr>
            <p:ph idx="1"/>
          </p:nvPr>
        </p:nvSpPr>
        <p:spPr>
          <a:xfrm>
            <a:off x="323528" y="620688"/>
            <a:ext cx="8640960" cy="6048672"/>
          </a:xfrm>
        </p:spPr>
        <p:txBody>
          <a:bodyPr/>
          <a:lstStyle/>
          <a:p>
            <a:pPr>
              <a:buNone/>
            </a:pPr>
            <a:endParaRPr lang="tr-TR" dirty="0"/>
          </a:p>
        </p:txBody>
      </p:sp>
      <p:sp>
        <p:nvSpPr>
          <p:cNvPr id="5" name="4 Dikdörtgen"/>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6 Resim"/>
          <p:cNvPicPr/>
          <p:nvPr/>
        </p:nvPicPr>
        <p:blipFill>
          <a:blip r:embed="rId2" cstate="print"/>
          <a:srcRect t="11894" b="31498"/>
          <a:stretch>
            <a:fillRect/>
          </a:stretch>
        </p:blipFill>
        <p:spPr bwMode="auto">
          <a:xfrm>
            <a:off x="323528" y="332656"/>
            <a:ext cx="8280920" cy="59766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2890</TotalTime>
  <Words>4041</Words>
  <Application>Microsoft Office PowerPoint</Application>
  <PresentationFormat>Ekran Gösterisi (4:3)</PresentationFormat>
  <Paragraphs>677</Paragraphs>
  <Slides>39</Slides>
  <Notes>1</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Suleyman</dc:creator>
  <cp:lastModifiedBy>erdem98@hotmail.com</cp:lastModifiedBy>
  <cp:revision>774</cp:revision>
  <dcterms:modified xsi:type="dcterms:W3CDTF">2016-03-23T17:43:18Z</dcterms:modified>
</cp:coreProperties>
</file>